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73" r:id="rId3"/>
    <p:sldId id="258" r:id="rId4"/>
    <p:sldId id="256" r:id="rId5"/>
    <p:sldId id="257" r:id="rId6"/>
    <p:sldId id="259" r:id="rId7"/>
    <p:sldId id="260" r:id="rId8"/>
    <p:sldId id="271" r:id="rId9"/>
    <p:sldId id="269" r:id="rId10"/>
    <p:sldId id="261" r:id="rId11"/>
    <p:sldId id="265" r:id="rId12"/>
    <p:sldId id="266" r:id="rId13"/>
    <p:sldId id="268" r:id="rId14"/>
    <p:sldId id="267" r:id="rId15"/>
    <p:sldId id="262" r:id="rId16"/>
    <p:sldId id="27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00206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336" y="95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65142-53C1-46D6-B262-FDD2C9CDDA2D}" type="datetimeFigureOut">
              <a:rPr lang="ru-RU" smtClean="0"/>
              <a:pPr/>
              <a:t>19.06.2018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824F-2975-440A-9490-9BCBCF8076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65142-53C1-46D6-B262-FDD2C9CDDA2D}" type="datetimeFigureOut">
              <a:rPr lang="ru-RU" smtClean="0"/>
              <a:pPr/>
              <a:t>19.06.2018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824F-2975-440A-9490-9BCBCF8076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65142-53C1-46D6-B262-FDD2C9CDDA2D}" type="datetimeFigureOut">
              <a:rPr lang="ru-RU" smtClean="0"/>
              <a:pPr/>
              <a:t>19.06.2018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824F-2975-440A-9490-9BCBCF8076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65142-53C1-46D6-B262-FDD2C9CDDA2D}" type="datetimeFigureOut">
              <a:rPr lang="ru-RU" smtClean="0"/>
              <a:pPr/>
              <a:t>19.06.2018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824F-2975-440A-9490-9BCBCF8076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65142-53C1-46D6-B262-FDD2C9CDDA2D}" type="datetimeFigureOut">
              <a:rPr lang="ru-RU" smtClean="0"/>
              <a:pPr/>
              <a:t>19.06.2018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824F-2975-440A-9490-9BCBCF8076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65142-53C1-46D6-B262-FDD2C9CDDA2D}" type="datetimeFigureOut">
              <a:rPr lang="ru-RU" smtClean="0"/>
              <a:pPr/>
              <a:t>19.06.2018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824F-2975-440A-9490-9BCBCF8076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65142-53C1-46D6-B262-FDD2C9CDDA2D}" type="datetimeFigureOut">
              <a:rPr lang="ru-RU" smtClean="0"/>
              <a:pPr/>
              <a:t>19.06.2018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824F-2975-440A-9490-9BCBCF8076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65142-53C1-46D6-B262-FDD2C9CDDA2D}" type="datetimeFigureOut">
              <a:rPr lang="ru-RU" smtClean="0"/>
              <a:pPr/>
              <a:t>19.06.2018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824F-2975-440A-9490-9BCBCF8076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65142-53C1-46D6-B262-FDD2C9CDDA2D}" type="datetimeFigureOut">
              <a:rPr lang="ru-RU" smtClean="0"/>
              <a:pPr/>
              <a:t>19.06.2018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824F-2975-440A-9490-9BCBCF8076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65142-53C1-46D6-B262-FDD2C9CDDA2D}" type="datetimeFigureOut">
              <a:rPr lang="ru-RU" smtClean="0"/>
              <a:pPr/>
              <a:t>19.06.2018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824F-2975-440A-9490-9BCBCF8076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65142-53C1-46D6-B262-FDD2C9CDDA2D}" type="datetimeFigureOut">
              <a:rPr lang="ru-RU" smtClean="0"/>
              <a:pPr/>
              <a:t>19.06.2018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824F-2975-440A-9490-9BCBCF8076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65142-53C1-46D6-B262-FDD2C9CDDA2D}" type="datetimeFigureOut">
              <a:rPr lang="ru-RU" smtClean="0"/>
              <a:pPr/>
              <a:t>19.06.2018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B2824F-2975-440A-9490-9BCBCF80765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321471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/>
            </a:r>
            <a:br>
              <a:rPr lang="ru-RU" sz="3600" dirty="0" smtClean="0">
                <a:solidFill>
                  <a:srgbClr val="002060"/>
                </a:solidFill>
              </a:rPr>
            </a:br>
            <a:r>
              <a:rPr lang="ru-RU" sz="3600" dirty="0" smtClean="0">
                <a:solidFill>
                  <a:srgbClr val="002060"/>
                </a:solidFill>
              </a:rPr>
              <a:t/>
            </a:r>
            <a:br>
              <a:rPr lang="ru-RU" sz="3600" dirty="0" smtClean="0">
                <a:solidFill>
                  <a:srgbClr val="002060"/>
                </a:solidFill>
              </a:rPr>
            </a:br>
            <a:r>
              <a:rPr lang="ru-RU" sz="3600" dirty="0" smtClean="0">
                <a:solidFill>
                  <a:srgbClr val="002060"/>
                </a:solidFill>
              </a:rPr>
              <a:t> </a:t>
            </a:r>
            <a:br>
              <a:rPr lang="ru-RU" sz="3600" dirty="0" smtClean="0">
                <a:solidFill>
                  <a:srgbClr val="002060"/>
                </a:solidFill>
              </a:rPr>
            </a:br>
            <a:r>
              <a:rPr lang="ru-RU" sz="3600" dirty="0" smtClean="0">
                <a:solidFill>
                  <a:srgbClr val="002060"/>
                </a:solidFill>
              </a:rPr>
              <a:t/>
            </a:r>
            <a:br>
              <a:rPr lang="ru-RU" sz="3600" dirty="0" smtClean="0">
                <a:solidFill>
                  <a:srgbClr val="002060"/>
                </a:solidFill>
              </a:rPr>
            </a:br>
            <a:r>
              <a:rPr lang="ru-RU" sz="3600" dirty="0" smtClean="0">
                <a:solidFill>
                  <a:srgbClr val="002060"/>
                </a:solidFill>
              </a:rPr>
              <a:t>      </a:t>
            </a:r>
            <a:br>
              <a:rPr lang="ru-RU" sz="3600" dirty="0" smtClean="0">
                <a:solidFill>
                  <a:srgbClr val="002060"/>
                </a:solidFill>
              </a:rPr>
            </a:br>
            <a:r>
              <a:rPr lang="ru-RU" sz="3600" dirty="0" smtClean="0">
                <a:solidFill>
                  <a:srgbClr val="002060"/>
                </a:solidFill>
              </a:rPr>
              <a:t/>
            </a:r>
            <a:br>
              <a:rPr lang="ru-RU" sz="3600" dirty="0" smtClean="0">
                <a:solidFill>
                  <a:srgbClr val="002060"/>
                </a:solidFill>
              </a:rPr>
            </a:br>
            <a:r>
              <a:rPr lang="ru-RU" sz="3600" dirty="0" smtClean="0">
                <a:solidFill>
                  <a:srgbClr val="002060"/>
                </a:solidFill>
              </a:rPr>
              <a:t/>
            </a:r>
            <a:br>
              <a:rPr lang="ru-RU" sz="3600" dirty="0" smtClean="0">
                <a:solidFill>
                  <a:srgbClr val="002060"/>
                </a:solidFill>
              </a:rPr>
            </a:br>
            <a:r>
              <a:rPr lang="ru-RU" sz="3600" dirty="0" smtClean="0">
                <a:solidFill>
                  <a:srgbClr val="002060"/>
                </a:solidFill>
              </a:rPr>
              <a:t/>
            </a:r>
            <a:br>
              <a:rPr lang="ru-RU" sz="3600" dirty="0" smtClean="0">
                <a:solidFill>
                  <a:srgbClr val="002060"/>
                </a:solidFill>
              </a:rPr>
            </a:br>
            <a:r>
              <a:rPr lang="ru-RU" sz="3600" dirty="0" smtClean="0">
                <a:solidFill>
                  <a:srgbClr val="002060"/>
                </a:solidFill>
              </a:rPr>
              <a:t/>
            </a:r>
            <a:br>
              <a:rPr lang="ru-RU" sz="3600" dirty="0" smtClean="0">
                <a:solidFill>
                  <a:srgbClr val="002060"/>
                </a:solidFill>
              </a:rPr>
            </a:br>
            <a:r>
              <a:rPr lang="ru-RU" sz="3600" dirty="0" smtClean="0">
                <a:solidFill>
                  <a:srgbClr val="002060"/>
                </a:solidFill>
              </a:rPr>
              <a:t/>
            </a:r>
            <a:br>
              <a:rPr lang="ru-RU" sz="3600" dirty="0" smtClean="0">
                <a:solidFill>
                  <a:srgbClr val="002060"/>
                </a:solidFill>
              </a:rPr>
            </a:br>
            <a:r>
              <a:rPr lang="ru-RU" sz="3600" dirty="0" smtClean="0">
                <a:solidFill>
                  <a:srgbClr val="002060"/>
                </a:solidFill>
              </a:rPr>
              <a:t/>
            </a:r>
            <a:br>
              <a:rPr lang="ru-RU" sz="3600" dirty="0" smtClean="0">
                <a:solidFill>
                  <a:srgbClr val="002060"/>
                </a:solidFill>
              </a:rPr>
            </a:br>
            <a:r>
              <a:rPr lang="ru-RU" sz="3600" dirty="0" smtClean="0">
                <a:solidFill>
                  <a:srgbClr val="002060"/>
                </a:solidFill>
              </a:rPr>
              <a:t/>
            </a:r>
            <a:br>
              <a:rPr lang="ru-RU" sz="3600" dirty="0" smtClean="0">
                <a:solidFill>
                  <a:srgbClr val="002060"/>
                </a:solidFill>
              </a:rPr>
            </a:br>
            <a:r>
              <a:rPr lang="ru-RU" sz="3600" dirty="0" smtClean="0">
                <a:solidFill>
                  <a:srgbClr val="002060"/>
                </a:solidFill>
              </a:rPr>
              <a:t/>
            </a:r>
            <a:br>
              <a:rPr lang="ru-RU" sz="3600" dirty="0" smtClean="0">
                <a:solidFill>
                  <a:srgbClr val="002060"/>
                </a:solidFill>
              </a:rPr>
            </a:br>
            <a:r>
              <a:rPr lang="ru-RU" sz="3600" dirty="0" smtClean="0">
                <a:solidFill>
                  <a:srgbClr val="002060"/>
                </a:solidFill>
              </a:rPr>
              <a:t/>
            </a:r>
            <a:br>
              <a:rPr lang="ru-RU" sz="3600" dirty="0" smtClean="0">
                <a:solidFill>
                  <a:srgbClr val="002060"/>
                </a:solidFill>
              </a:rPr>
            </a:br>
            <a:r>
              <a:rPr lang="ru-RU" sz="3600" dirty="0" smtClean="0">
                <a:solidFill>
                  <a:srgbClr val="002060"/>
                </a:solidFill>
              </a:rPr>
              <a:t/>
            </a:r>
            <a:br>
              <a:rPr lang="ru-RU" sz="3600" dirty="0" smtClean="0">
                <a:solidFill>
                  <a:srgbClr val="002060"/>
                </a:solidFill>
              </a:rPr>
            </a:br>
            <a:r>
              <a:rPr lang="ru-RU" sz="3600" dirty="0" smtClean="0">
                <a:solidFill>
                  <a:srgbClr val="002060"/>
                </a:solidFill>
              </a:rPr>
              <a:t>«Эффективные практики в работе учителя – логопеда с родителями детей, имеющих нарушения речи». </a:t>
            </a:r>
            <a:br>
              <a:rPr lang="ru-RU" sz="3600" dirty="0" smtClean="0">
                <a:solidFill>
                  <a:srgbClr val="002060"/>
                </a:solidFill>
              </a:rPr>
            </a:br>
            <a:r>
              <a:rPr lang="ru-RU" sz="3600" dirty="0" smtClean="0">
                <a:solidFill>
                  <a:srgbClr val="002060"/>
                </a:solidFill>
              </a:rPr>
              <a:t/>
            </a:r>
            <a:br>
              <a:rPr lang="ru-RU" sz="3600" dirty="0" smtClean="0">
                <a:solidFill>
                  <a:srgbClr val="002060"/>
                </a:solidFill>
              </a:rPr>
            </a:br>
            <a:r>
              <a:rPr lang="ru-RU" sz="3600" dirty="0" smtClean="0">
                <a:solidFill>
                  <a:srgbClr val="002060"/>
                </a:solidFill>
              </a:rPr>
              <a:t/>
            </a:r>
            <a:br>
              <a:rPr lang="ru-RU" sz="36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Опыт работы Тихвинской О.Н.,            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учителя – логопеда, первой кв. кат.       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МБДОУ ДС № 2 «Рябинка» 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г. Пошехонье, 2017-2018 г. 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857256"/>
          </a:xfrm>
        </p:spPr>
        <p:txBody>
          <a:bodyPr>
            <a:normAutofit/>
          </a:bodyPr>
          <a:lstStyle/>
          <a:p>
            <a:pPr lvl="0"/>
            <a:r>
              <a:rPr lang="ru-RU" sz="2400" dirty="0" smtClean="0">
                <a:solidFill>
                  <a:srgbClr val="002060"/>
                </a:solidFill>
                <a:latin typeface="+mj-lt"/>
              </a:rPr>
              <a:t>Индивидуальные –практические занятия учителя-логопеда с детьми в присутствии родителей</a:t>
            </a:r>
            <a:endParaRPr lang="ru-RU" sz="2400" dirty="0"/>
          </a:p>
        </p:txBody>
      </p:sp>
      <p:pic>
        <p:nvPicPr>
          <p:cNvPr id="163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1308" t="9470" r="12399" b="16345"/>
          <a:stretch>
            <a:fillRect/>
          </a:stretch>
        </p:blipFill>
        <p:spPr bwMode="auto">
          <a:xfrm>
            <a:off x="357158" y="1214422"/>
            <a:ext cx="4000528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/>
          <a:srcRect r="11727"/>
          <a:stretch>
            <a:fillRect/>
          </a:stretch>
        </p:blipFill>
        <p:spPr bwMode="auto">
          <a:xfrm rot="5400000">
            <a:off x="5226782" y="1488334"/>
            <a:ext cx="3643339" cy="3095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 l="4793" t="20833" r="5735"/>
          <a:stretch>
            <a:fillRect/>
          </a:stretch>
        </p:blipFill>
        <p:spPr bwMode="auto">
          <a:xfrm>
            <a:off x="2643174" y="4000504"/>
            <a:ext cx="4000528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 r="11727"/>
          <a:stretch>
            <a:fillRect/>
          </a:stretch>
        </p:blipFill>
        <p:spPr bwMode="auto">
          <a:xfrm rot="5400000">
            <a:off x="5369658" y="1488334"/>
            <a:ext cx="3643339" cy="3095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 l="21308" t="9470" r="12399" b="16345"/>
          <a:stretch>
            <a:fillRect/>
          </a:stretch>
        </p:blipFill>
        <p:spPr bwMode="auto">
          <a:xfrm>
            <a:off x="357158" y="1142984"/>
            <a:ext cx="4000528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/>
          <a:srcRect l="21308" t="9470" r="12399" b="16345"/>
          <a:stretch>
            <a:fillRect/>
          </a:stretch>
        </p:blipFill>
        <p:spPr bwMode="auto">
          <a:xfrm>
            <a:off x="285720" y="1071546"/>
            <a:ext cx="4000528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14414" y="357166"/>
            <a:ext cx="6715172" cy="121444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Родительское собрание.</a:t>
            </a:r>
            <a:br>
              <a:rPr lang="ru-RU" sz="2800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 Мастер – класс «Играем дома и в саду»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643050"/>
            <a:ext cx="5429288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3143248"/>
            <a:ext cx="4357718" cy="3268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00034" y="285728"/>
            <a:ext cx="7715304" cy="150019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«</a:t>
            </a:r>
            <a:r>
              <a:rPr lang="ru-RU" sz="3600" dirty="0" smtClean="0">
                <a:solidFill>
                  <a:srgbClr val="002060"/>
                </a:solidFill>
              </a:rPr>
              <a:t>С язычком играем, сказку сочиняем»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786182" y="2143116"/>
            <a:ext cx="4953034" cy="3714776"/>
          </a:xfr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357430"/>
            <a:ext cx="3333773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>Работа с </a:t>
            </a:r>
            <a:r>
              <a:rPr lang="ru-RU" sz="3600" dirty="0" err="1" smtClean="0">
                <a:solidFill>
                  <a:srgbClr val="002060"/>
                </a:solidFill>
              </a:rPr>
              <a:t>лэпбуком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33978" y="1848434"/>
            <a:ext cx="5072098" cy="3804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152302" y="1848434"/>
            <a:ext cx="5072099" cy="380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>Консультации  – практикумы:</a:t>
            </a:r>
            <a:br>
              <a:rPr lang="ru-RU" sz="3600" dirty="0" smtClean="0">
                <a:solidFill>
                  <a:srgbClr val="002060"/>
                </a:solidFill>
              </a:rPr>
            </a:br>
            <a:r>
              <a:rPr lang="ru-RU" sz="3600" dirty="0" smtClean="0">
                <a:solidFill>
                  <a:srgbClr val="002060"/>
                </a:solidFill>
              </a:rPr>
              <a:t>«Учим с мамой мы стихи»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714488"/>
            <a:ext cx="4588945" cy="3441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1428736"/>
            <a:ext cx="2895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5008" y="274638"/>
            <a:ext cx="2786082" cy="193991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Юные чтецы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5334037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 descr="C:\Users\Ольга\Desktop\IMG_20180313_102418.jpg"/>
          <p:cNvPicPr>
            <a:picLocks noChangeAspect="1" noChangeArrowheads="1"/>
          </p:cNvPicPr>
          <p:nvPr/>
        </p:nvPicPr>
        <p:blipFill>
          <a:blip r:embed="rId3" cstate="print"/>
          <a:srcRect t="7319" b="33771"/>
          <a:stretch>
            <a:fillRect/>
          </a:stretch>
        </p:blipFill>
        <p:spPr bwMode="auto">
          <a:xfrm>
            <a:off x="4143372" y="3143248"/>
            <a:ext cx="4547808" cy="357216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00232" y="142853"/>
            <a:ext cx="5357850" cy="1928825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«Мы рисуем вместе с мамой</a:t>
            </a:r>
            <a:r>
              <a:rPr lang="ru-RU" sz="2000" dirty="0" smtClean="0">
                <a:solidFill>
                  <a:srgbClr val="002060"/>
                </a:solidFill>
              </a:rPr>
              <a:t>»</a:t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(создание  рисунков  для сборника стихов о дружбе)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C:\Users\рябинка\Documents\Scan0152.jpg"/>
          <p:cNvPicPr/>
          <p:nvPr/>
        </p:nvPicPr>
        <p:blipFill>
          <a:blip r:embed="rId2" cstate="print"/>
          <a:srcRect r="6627" b="1578"/>
          <a:stretch>
            <a:fillRect/>
          </a:stretch>
        </p:blipFill>
        <p:spPr bwMode="auto">
          <a:xfrm>
            <a:off x="6500826" y="1428736"/>
            <a:ext cx="2214578" cy="34290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рябинка\Documents\Scan0156.jpg"/>
          <p:cNvPicPr/>
          <p:nvPr/>
        </p:nvPicPr>
        <p:blipFill>
          <a:blip r:embed="rId3" cstate="print"/>
          <a:srcRect l="6762" t="9091"/>
          <a:stretch>
            <a:fillRect/>
          </a:stretch>
        </p:blipFill>
        <p:spPr bwMode="auto">
          <a:xfrm>
            <a:off x="500034" y="1357298"/>
            <a:ext cx="1970081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рябинка\Documents\Scan0156.jpg"/>
          <p:cNvPicPr/>
          <p:nvPr/>
        </p:nvPicPr>
        <p:blipFill>
          <a:blip r:embed="rId4" cstate="print"/>
          <a:srcRect l="1203" b="31811"/>
          <a:stretch>
            <a:fillRect/>
          </a:stretch>
        </p:blipFill>
        <p:spPr bwMode="auto">
          <a:xfrm>
            <a:off x="1571604" y="3500438"/>
            <a:ext cx="5868987" cy="2945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s://image.jimcdn.com/app/cms/image/transf/none/path/s3c75555255dab64e/image/i3a6358836a7acde1/version/1420816448/image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38" y="642918"/>
            <a:ext cx="6929486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C00000"/>
                </a:solidFill>
              </a:rPr>
              <a:t>Формы работы с родителями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>
            <a:normAutofit fontScale="92500"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+mj-lt"/>
              </a:rPr>
              <a:t>Совместное участие учителя </a:t>
            </a:r>
            <a:r>
              <a:rPr lang="ru-RU" sz="2000" dirty="0">
                <a:solidFill>
                  <a:srgbClr val="002060"/>
                </a:solidFill>
                <a:latin typeface="+mj-lt"/>
              </a:rPr>
              <a:t> – </a:t>
            </a:r>
            <a:r>
              <a:rPr lang="ru-RU" sz="2000" dirty="0" smtClean="0">
                <a:solidFill>
                  <a:srgbClr val="002060"/>
                </a:solidFill>
                <a:latin typeface="+mj-lt"/>
              </a:rPr>
              <a:t>логопеда, родителей, детей в проектной деятельности:</a:t>
            </a:r>
          </a:p>
          <a:p>
            <a:pPr lvl="2">
              <a:buFont typeface="Wingdings" pitchFamily="2" charset="2"/>
              <a:buChar char="§"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подготовка родителями презентаций  с выступлением ;</a:t>
            </a:r>
          </a:p>
          <a:p>
            <a:pPr lvl="2"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сочинение рассказов, загадок  совместно с ребенком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/>
            <a:r>
              <a:rPr lang="ru-RU" sz="2000" dirty="0" err="1" smtClean="0">
                <a:solidFill>
                  <a:srgbClr val="002060"/>
                </a:solidFill>
                <a:latin typeface="+mj-lt"/>
              </a:rPr>
              <a:t>Детско</a:t>
            </a:r>
            <a:r>
              <a:rPr lang="ru-RU" sz="20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+mj-lt"/>
              </a:rPr>
              <a:t>- родительская встреча в клубе «Маленькие гении</a:t>
            </a:r>
            <a:r>
              <a:rPr lang="ru-RU" sz="2000" dirty="0" smtClean="0">
                <a:solidFill>
                  <a:srgbClr val="002060"/>
                </a:solidFill>
                <a:latin typeface="+mj-lt"/>
              </a:rPr>
              <a:t>»…</a:t>
            </a:r>
          </a:p>
          <a:p>
            <a:pPr lvl="2" algn="just">
              <a:buFont typeface="Wingdings" pitchFamily="2" charset="2"/>
              <a:buChar char="§"/>
            </a:pPr>
            <a:r>
              <a:rPr lang="ru-RU" sz="1800" b="1" dirty="0" smtClean="0">
                <a:solidFill>
                  <a:srgbClr val="002060"/>
                </a:solidFill>
              </a:rPr>
              <a:t>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Мастер - класс для родителей:   «В рифмы играем, загадки сочиняем»;</a:t>
            </a:r>
          </a:p>
          <a:p>
            <a:pPr lvl="2" algn="just">
              <a:buFont typeface="Wingdings" pitchFamily="2" charset="2"/>
              <a:buChar char="§"/>
            </a:pP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dirty="0">
              <a:solidFill>
                <a:srgbClr val="002060"/>
              </a:solidFill>
              <a:latin typeface="+mj-lt"/>
            </a:endParaRPr>
          </a:p>
          <a:p>
            <a:pPr lvl="0" algn="just"/>
            <a:r>
              <a:rPr lang="ru-RU" sz="2000" dirty="0" smtClean="0">
                <a:solidFill>
                  <a:srgbClr val="002060"/>
                </a:solidFill>
                <a:latin typeface="+mj-lt"/>
              </a:rPr>
              <a:t>Индивидуальные </a:t>
            </a:r>
            <a:r>
              <a:rPr lang="ru-RU" sz="2000" dirty="0" err="1" smtClean="0">
                <a:solidFill>
                  <a:srgbClr val="002060"/>
                </a:solidFill>
                <a:latin typeface="+mj-lt"/>
              </a:rPr>
              <a:t>коррекционно</a:t>
            </a:r>
            <a:r>
              <a:rPr lang="ru-RU" sz="20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–</a:t>
            </a:r>
            <a:r>
              <a:rPr lang="ru-RU" sz="2000" dirty="0" smtClean="0">
                <a:solidFill>
                  <a:srgbClr val="002060"/>
                </a:solidFill>
                <a:latin typeface="+mj-lt"/>
              </a:rPr>
              <a:t>развивающие занятия с ребенком </a:t>
            </a:r>
            <a:r>
              <a:rPr lang="ru-RU" sz="2000" dirty="0" smtClean="0">
                <a:solidFill>
                  <a:srgbClr val="002060"/>
                </a:solidFill>
              </a:rPr>
              <a:t>–</a:t>
            </a:r>
            <a:r>
              <a:rPr lang="ru-RU" sz="2000" dirty="0" smtClean="0">
                <a:solidFill>
                  <a:srgbClr val="002060"/>
                </a:solidFill>
                <a:latin typeface="+mj-lt"/>
              </a:rPr>
              <a:t> логопатом.</a:t>
            </a:r>
          </a:p>
          <a:p>
            <a:pPr lvl="0" algn="just"/>
            <a:r>
              <a:rPr lang="ru-RU" sz="2000" dirty="0" smtClean="0">
                <a:solidFill>
                  <a:srgbClr val="002060"/>
                </a:solidFill>
                <a:latin typeface="+mj-lt"/>
              </a:rPr>
              <a:t>Консультации </a:t>
            </a:r>
            <a:r>
              <a:rPr lang="ru-RU" sz="2000" b="1" dirty="0" smtClean="0">
                <a:solidFill>
                  <a:srgbClr val="002060"/>
                </a:solidFill>
              </a:rPr>
              <a:t>–</a:t>
            </a:r>
            <a:r>
              <a:rPr lang="ru-RU" sz="2000" dirty="0" smtClean="0">
                <a:solidFill>
                  <a:srgbClr val="002060"/>
                </a:solidFill>
                <a:latin typeface="+mj-lt"/>
              </a:rPr>
              <a:t> практикумы:</a:t>
            </a:r>
            <a:endParaRPr lang="ru-RU" sz="2000" dirty="0" smtClean="0">
              <a:solidFill>
                <a:srgbClr val="002060"/>
              </a:solidFill>
            </a:endParaRPr>
          </a:p>
          <a:p>
            <a:pPr lvl="2" algn="just"/>
            <a:r>
              <a:rPr lang="ru-RU" sz="1600" dirty="0" smtClean="0">
                <a:solidFill>
                  <a:srgbClr val="002060"/>
                </a:solidFill>
                <a:latin typeface="+mj-lt"/>
              </a:rPr>
              <a:t>  «Учим с детьми стихи;</a:t>
            </a:r>
          </a:p>
          <a:p>
            <a:pPr lvl="2" algn="just"/>
            <a:r>
              <a:rPr lang="ru-RU" sz="1600" dirty="0" smtClean="0">
                <a:solidFill>
                  <a:srgbClr val="002060"/>
                </a:solidFill>
                <a:latin typeface="+mj-lt"/>
              </a:rPr>
              <a:t>  «Веселая зарядка язычка»</a:t>
            </a:r>
          </a:p>
          <a:p>
            <a:pPr lvl="0" algn="just"/>
            <a:r>
              <a:rPr lang="ru-RU" sz="2000" dirty="0" smtClean="0">
                <a:solidFill>
                  <a:srgbClr val="002060"/>
                </a:solidFill>
                <a:latin typeface="+mj-lt"/>
              </a:rPr>
              <a:t>Работа с </a:t>
            </a:r>
            <a:r>
              <a:rPr lang="ru-RU" sz="2000" dirty="0" err="1" smtClean="0">
                <a:solidFill>
                  <a:srgbClr val="002060"/>
                </a:solidFill>
                <a:latin typeface="+mj-lt"/>
              </a:rPr>
              <a:t>Лэпбуком</a:t>
            </a:r>
            <a:r>
              <a:rPr lang="ru-RU" sz="2000" dirty="0" smtClean="0">
                <a:solidFill>
                  <a:srgbClr val="002060"/>
                </a:solidFill>
                <a:latin typeface="+mj-lt"/>
              </a:rPr>
              <a:t>.</a:t>
            </a:r>
          </a:p>
          <a:p>
            <a:pPr lvl="0" algn="just"/>
            <a:r>
              <a:rPr lang="ru-RU" sz="2000" dirty="0" smtClean="0">
                <a:solidFill>
                  <a:srgbClr val="002060"/>
                </a:solidFill>
                <a:latin typeface="+mj-lt"/>
              </a:rPr>
              <a:t>Наглядная информация для родителей </a:t>
            </a:r>
            <a:r>
              <a:rPr lang="ru-RU" sz="2000" dirty="0" smtClean="0">
                <a:solidFill>
                  <a:srgbClr val="002060"/>
                </a:solidFill>
              </a:rPr>
              <a:t>(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памятки, буклеты, информация на сайте ДОУ)</a:t>
            </a:r>
            <a:endParaRPr lang="ru-RU" sz="2000" dirty="0" smtClean="0">
              <a:solidFill>
                <a:srgbClr val="002060"/>
              </a:solidFill>
              <a:latin typeface="+mj-lt"/>
            </a:endParaRPr>
          </a:p>
          <a:p>
            <a:pPr lvl="0" algn="just"/>
            <a:endParaRPr lang="ru-RU" sz="2000" dirty="0" smtClean="0">
              <a:solidFill>
                <a:srgbClr val="002060"/>
              </a:solidFill>
              <a:latin typeface="+mj-lt"/>
            </a:endParaRPr>
          </a:p>
          <a:p>
            <a:pPr lvl="0" algn="just"/>
            <a:endParaRPr lang="ru-RU" sz="2400" dirty="0">
              <a:solidFill>
                <a:srgbClr val="002060"/>
              </a:solidFill>
              <a:latin typeface="+mj-lt"/>
            </a:endParaRPr>
          </a:p>
          <a:p>
            <a:pPr lvl="0" algn="just"/>
            <a:endParaRPr lang="ru-RU" sz="2400" dirty="0" smtClean="0">
              <a:solidFill>
                <a:srgbClr val="002060"/>
              </a:solidFill>
              <a:latin typeface="+mj-lt"/>
            </a:endParaRPr>
          </a:p>
          <a:p>
            <a:pPr marL="900113" lvl="2" indent="14288" algn="just">
              <a:buNone/>
            </a:pP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571480"/>
            <a:ext cx="7772400" cy="1571636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Выступление Переслегиной Юлии Сергеевны</a:t>
            </a:r>
            <a:r>
              <a:rPr lang="ru-RU" sz="4000" dirty="0" smtClean="0">
                <a:solidFill>
                  <a:srgbClr val="002060"/>
                </a:solidFill>
              </a:rPr>
              <a:t/>
            </a:r>
            <a:br>
              <a:rPr lang="ru-RU" sz="4000" dirty="0" smtClean="0">
                <a:solidFill>
                  <a:srgbClr val="002060"/>
                </a:solidFill>
              </a:rPr>
            </a:br>
            <a:r>
              <a:rPr lang="ru-RU" sz="4000" b="1" dirty="0" smtClean="0">
                <a:solidFill>
                  <a:srgbClr val="002060"/>
                </a:solidFill>
              </a:rPr>
              <a:t>с презентацией про грибы.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 descr="F:\100CANON\IMG_511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928802"/>
            <a:ext cx="6500858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:\100CANON\IMG_5109.JPG"/>
          <p:cNvPicPr/>
          <p:nvPr/>
        </p:nvPicPr>
        <p:blipFill>
          <a:blip r:embed="rId2" cstate="print"/>
          <a:srcRect b="12500"/>
          <a:stretch>
            <a:fillRect/>
          </a:stretch>
        </p:blipFill>
        <p:spPr bwMode="auto">
          <a:xfrm>
            <a:off x="500034" y="428604"/>
            <a:ext cx="4572032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100CANON\IMG_512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000372"/>
            <a:ext cx="3857652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2910" y="4214818"/>
            <a:ext cx="41434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Рассматривание разных видов грибов.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01014" cy="1011222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Мастер - класс для родителей</a:t>
            </a:r>
            <a:r>
              <a:rPr lang="ru-RU" sz="4000" dirty="0" smtClean="0">
                <a:solidFill>
                  <a:srgbClr val="002060"/>
                </a:solidFill>
              </a:rPr>
              <a:t/>
            </a:r>
            <a:br>
              <a:rPr lang="ru-RU" sz="4000" dirty="0" smtClean="0">
                <a:solidFill>
                  <a:srgbClr val="002060"/>
                </a:solidFill>
              </a:rPr>
            </a:br>
            <a:r>
              <a:rPr lang="ru-RU" sz="4000" b="1" dirty="0" smtClean="0">
                <a:solidFill>
                  <a:srgbClr val="002060"/>
                </a:solidFill>
              </a:rPr>
              <a:t>«В рифмы играем, загадки сочиняем»</a:t>
            </a:r>
            <a:endParaRPr lang="ru-RU" sz="4000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F:\100CANON\IMG_501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643050"/>
            <a:ext cx="5214974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100CANON\IMG_50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786190"/>
            <a:ext cx="4000528" cy="2928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29697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                             </a:t>
            </a:r>
            <a:br>
              <a:rPr lang="ru-RU" dirty="0" smtClean="0"/>
            </a:br>
            <a:r>
              <a:rPr lang="ru-RU" sz="4900" dirty="0"/>
              <a:t> </a:t>
            </a:r>
            <a:r>
              <a:rPr lang="ru-RU" sz="4900" dirty="0" smtClean="0"/>
              <a:t>                              </a:t>
            </a:r>
            <a:r>
              <a:rPr lang="ru-RU" sz="4900" dirty="0" smtClean="0">
                <a:solidFill>
                  <a:srgbClr val="002060"/>
                </a:solidFill>
              </a:rPr>
              <a:t>Игра «Да – нет»</a:t>
            </a:r>
            <a:endParaRPr lang="ru-RU" sz="4900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F:\100CANON\IMG_5014.JPG"/>
          <p:cNvPicPr/>
          <p:nvPr/>
        </p:nvPicPr>
        <p:blipFill>
          <a:blip r:embed="rId2" cstate="print"/>
          <a:srcRect l="12562" t="23358" r="10579" b="16042"/>
          <a:stretch>
            <a:fillRect/>
          </a:stretch>
        </p:blipFill>
        <p:spPr bwMode="auto">
          <a:xfrm>
            <a:off x="428596" y="1000108"/>
            <a:ext cx="4343421" cy="3705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100CANON\IMG_5013.JPG"/>
          <p:cNvPicPr/>
          <p:nvPr/>
        </p:nvPicPr>
        <p:blipFill>
          <a:blip r:embed="rId3" cstate="print"/>
          <a:srcRect l="18538" t="19512" b="8711"/>
          <a:stretch>
            <a:fillRect/>
          </a:stretch>
        </p:blipFill>
        <p:spPr bwMode="auto">
          <a:xfrm>
            <a:off x="4143372" y="3429000"/>
            <a:ext cx="4357718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07157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Участие в совместном детском проекте: 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«К чему душа лежит – к тому и руки приложатся»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928794" y="1285861"/>
            <a:ext cx="5643602" cy="571503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Образовательная деятельность: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«Не губи ты жизнь бездельем – занимайся рукодельем»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5572132" y="4857760"/>
            <a:ext cx="3071834" cy="157163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  </a:t>
            </a:r>
            <a:r>
              <a:rPr lang="ru-RU" sz="1800" dirty="0" smtClean="0">
                <a:solidFill>
                  <a:srgbClr val="002060"/>
                </a:solidFill>
              </a:rPr>
              <a:t>Создание книги рассказов о  семейном рукоделии</a:t>
            </a:r>
            <a:endParaRPr lang="ru-RU" sz="18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F:\Ольга Тихвинская\С 2016\28.02.2018\DSC0685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t="28291" r="16164"/>
          <a:stretch>
            <a:fillRect/>
          </a:stretch>
        </p:blipFill>
        <p:spPr bwMode="auto">
          <a:xfrm rot="21270582">
            <a:off x="357158" y="2143116"/>
            <a:ext cx="3786214" cy="2428892"/>
          </a:xfrm>
          <a:prstGeom prst="rect">
            <a:avLst/>
          </a:prstGeom>
          <a:noFill/>
        </p:spPr>
      </p:pic>
      <p:pic>
        <p:nvPicPr>
          <p:cNvPr id="2051" name="Picture 3" descr="F:\Ольга Тихвинская\С 2016\28.02.2018\DSC0686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 l="5302" t="18853"/>
          <a:stretch>
            <a:fillRect/>
          </a:stretch>
        </p:blipFill>
        <p:spPr bwMode="auto">
          <a:xfrm rot="356376">
            <a:off x="5000628" y="2143116"/>
            <a:ext cx="3827461" cy="2459827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t="4107" r="8276" b="6253"/>
          <a:stretch>
            <a:fillRect/>
          </a:stretch>
        </p:blipFill>
        <p:spPr bwMode="auto">
          <a:xfrm>
            <a:off x="3071802" y="4000504"/>
            <a:ext cx="2272745" cy="2714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F:\Ольга Тихвинская\С 2016\28.02.2018\DSC06859.JPG"/>
          <p:cNvPicPr>
            <a:picLocks noChangeAspect="1" noChangeArrowheads="1"/>
          </p:cNvPicPr>
          <p:nvPr/>
        </p:nvPicPr>
        <p:blipFill>
          <a:blip r:embed="rId2" cstate="print"/>
          <a:srcRect t="28291" r="16164"/>
          <a:stretch>
            <a:fillRect/>
          </a:stretch>
        </p:blipFill>
        <p:spPr bwMode="auto">
          <a:xfrm rot="21270582">
            <a:off x="393230" y="2104358"/>
            <a:ext cx="3786214" cy="2428892"/>
          </a:xfrm>
          <a:prstGeom prst="rect">
            <a:avLst/>
          </a:prstGeom>
          <a:noFill/>
        </p:spPr>
      </p:pic>
      <p:pic>
        <p:nvPicPr>
          <p:cNvPr id="9" name="Picture 2" descr="F:\Ольга Тихвинская\С 2016\28.02.2018\DSC06859.JPG"/>
          <p:cNvPicPr>
            <a:picLocks noChangeAspect="1" noChangeArrowheads="1"/>
          </p:cNvPicPr>
          <p:nvPr/>
        </p:nvPicPr>
        <p:blipFill>
          <a:blip r:embed="rId2" cstate="print"/>
          <a:srcRect t="28291" r="16164"/>
          <a:stretch>
            <a:fillRect/>
          </a:stretch>
        </p:blipFill>
        <p:spPr bwMode="auto">
          <a:xfrm rot="21270582">
            <a:off x="393231" y="2104357"/>
            <a:ext cx="3786214" cy="2428892"/>
          </a:xfrm>
          <a:prstGeom prst="rect">
            <a:avLst/>
          </a:prstGeom>
          <a:noFill/>
        </p:spPr>
      </p:pic>
      <p:pic>
        <p:nvPicPr>
          <p:cNvPr id="10" name="Picture 2" descr="F:\Ольга Тихвинская\С 2016\28.02.2018\DSC06859.JPG"/>
          <p:cNvPicPr>
            <a:picLocks noChangeAspect="1" noChangeArrowheads="1"/>
          </p:cNvPicPr>
          <p:nvPr/>
        </p:nvPicPr>
        <p:blipFill>
          <a:blip r:embed="rId2" cstate="print"/>
          <a:srcRect t="28291" r="16164"/>
          <a:stretch>
            <a:fillRect/>
          </a:stretch>
        </p:blipFill>
        <p:spPr bwMode="auto">
          <a:xfrm rot="21270582">
            <a:off x="393229" y="2104357"/>
            <a:ext cx="3786214" cy="242889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Творческая мастерская с участием родителей в рамках Дня самоуправления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14" name="Содержимое 13"/>
          <p:cNvSpPr>
            <a:spLocks noGrp="1"/>
          </p:cNvSpPr>
          <p:nvPr>
            <p:ph sz="quarter" idx="4"/>
          </p:nvPr>
        </p:nvSpPr>
        <p:spPr>
          <a:xfrm>
            <a:off x="4645025" y="5143512"/>
            <a:ext cx="4041775" cy="98265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«Мы в профессии играем и загадки сочиняем»</a:t>
            </a:r>
            <a:endParaRPr lang="ru-RU" sz="20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026" name="Picture 2" descr="C:\Users\Ольга\Desktop\IMG_20180420_0903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785926"/>
            <a:ext cx="4214810" cy="3161108"/>
          </a:xfrm>
          <a:prstGeom prst="rect">
            <a:avLst/>
          </a:prstGeom>
          <a:noFill/>
        </p:spPr>
      </p:pic>
      <p:pic>
        <p:nvPicPr>
          <p:cNvPr id="1027" name="Picture 3" descr="C:\Users\Ольга\Desktop\IMG_20180419_155609.jpg"/>
          <p:cNvPicPr>
            <a:picLocks noChangeAspect="1" noChangeArrowheads="1"/>
          </p:cNvPicPr>
          <p:nvPr/>
        </p:nvPicPr>
        <p:blipFill>
          <a:blip r:embed="rId3" cstate="print"/>
          <a:srcRect t="15528" b="15358"/>
          <a:stretch>
            <a:fillRect/>
          </a:stretch>
        </p:blipFill>
        <p:spPr bwMode="auto">
          <a:xfrm>
            <a:off x="357158" y="1785926"/>
            <a:ext cx="4108690" cy="3786214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199</Words>
  <Application>Microsoft Office PowerPoint</Application>
  <PresentationFormat>Экран (4:3)</PresentationFormat>
  <Paragraphs>33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                      «Эффективные практики в работе учителя – логопеда с родителями детей, имеющих нарушения речи».                                             Опыт работы Тихвинской О.Н.,                                                          учителя – логопеда, первой кв. кат.                                            МБДОУ ДС № 2 «Рябинка»      г. Пошехонье, 2017-2018 г.            </vt:lpstr>
      <vt:lpstr>Слайд 2</vt:lpstr>
      <vt:lpstr>Формы работы с родителями</vt:lpstr>
      <vt:lpstr>Выступление Переслегиной Юлии Сергеевны с презентацией про грибы. </vt:lpstr>
      <vt:lpstr>Слайд 5</vt:lpstr>
      <vt:lpstr>Мастер - класс для родителей «В рифмы играем, загадки сочиняем»</vt:lpstr>
      <vt:lpstr>                                                                         Игра «Да – нет»</vt:lpstr>
      <vt:lpstr>Участие в совместном детском проекте:  «К чему душа лежит – к тому и руки приложатся»</vt:lpstr>
      <vt:lpstr>Творческая мастерская с участием родителей в рамках Дня самоуправления</vt:lpstr>
      <vt:lpstr>Индивидуальные –практические занятия учителя-логопеда с детьми в присутствии родителей</vt:lpstr>
      <vt:lpstr>Родительское собрание.  Мастер – класс «Играем дома и в саду»</vt:lpstr>
      <vt:lpstr>«С язычком играем, сказку сочиняем»</vt:lpstr>
      <vt:lpstr>Работа с лэпбуком</vt:lpstr>
      <vt:lpstr>Консультации  – практикумы: «Учим с мамой мы стихи»</vt:lpstr>
      <vt:lpstr>Юные чтецы</vt:lpstr>
      <vt:lpstr>«Мы рисуем вместе с мамой» (создание  рисунков  для сборника стихов о дружбе)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Ольга</dc:creator>
  <cp:lastModifiedBy>Ольга</cp:lastModifiedBy>
  <cp:revision>46</cp:revision>
  <dcterms:created xsi:type="dcterms:W3CDTF">2017-12-18T16:53:21Z</dcterms:created>
  <dcterms:modified xsi:type="dcterms:W3CDTF">2018-06-19T14:31:26Z</dcterms:modified>
</cp:coreProperties>
</file>