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22" r:id="rId2"/>
    <p:sldId id="282" r:id="rId3"/>
    <p:sldId id="320" r:id="rId4"/>
    <p:sldId id="283" r:id="rId5"/>
    <p:sldId id="285" r:id="rId6"/>
    <p:sldId id="284" r:id="rId7"/>
    <p:sldId id="289" r:id="rId8"/>
    <p:sldId id="286" r:id="rId9"/>
    <p:sldId id="292" r:id="rId10"/>
    <p:sldId id="298" r:id="rId11"/>
    <p:sldId id="293" r:id="rId12"/>
    <p:sldId id="296" r:id="rId13"/>
    <p:sldId id="294" r:id="rId14"/>
    <p:sldId id="288" r:id="rId15"/>
    <p:sldId id="297" r:id="rId16"/>
    <p:sldId id="312" r:id="rId17"/>
    <p:sldId id="301" r:id="rId18"/>
    <p:sldId id="310" r:id="rId19"/>
    <p:sldId id="295" r:id="rId20"/>
    <p:sldId id="305" r:id="rId21"/>
    <p:sldId id="306" r:id="rId22"/>
    <p:sldId id="308" r:id="rId23"/>
    <p:sldId id="307" r:id="rId24"/>
    <p:sldId id="319" r:id="rId25"/>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FFCC00"/>
    <a:srgbClr val="99275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43011" autoAdjust="0"/>
  </p:normalViewPr>
  <p:slideViewPr>
    <p:cSldViewPr>
      <p:cViewPr>
        <p:scale>
          <a:sx n="100" d="100"/>
          <a:sy n="100" d="100"/>
        </p:scale>
        <p:origin x="-869" y="355"/>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2574" y="-90"/>
      </p:cViewPr>
      <p:guideLst>
        <p:guide orient="horz" pos="3156"/>
        <p:guide pos="2169"/>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ru-RU"/>
          </a:p>
        </p:txBody>
      </p:sp>
      <p:sp>
        <p:nvSpPr>
          <p:cNvPr id="3" name="Дата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AE3D69B5-2878-4638-AD23-758666C68954}" type="datetimeFigureOut">
              <a:rPr lang="ru-RU" smtClean="0"/>
              <a:pPr/>
              <a:t>13.01.2019</a:t>
            </a:fld>
            <a:endParaRPr lang="ru-RU"/>
          </a:p>
        </p:txBody>
      </p:sp>
      <p:sp>
        <p:nvSpPr>
          <p:cNvPr id="4" name="Образ слайда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ru-RU"/>
          </a:p>
        </p:txBody>
      </p:sp>
      <p:sp>
        <p:nvSpPr>
          <p:cNvPr id="5" name="Заметки 4"/>
          <p:cNvSpPr>
            <a:spLocks noGrp="1"/>
          </p:cNvSpPr>
          <p:nvPr>
            <p:ph type="body" sz="quarter" idx="3"/>
          </p:nvPr>
        </p:nvSpPr>
        <p:spPr>
          <a:xfrm>
            <a:off x="688817" y="4759643"/>
            <a:ext cx="5510530" cy="4509135"/>
          </a:xfrm>
          <a:prstGeom prst="rect">
            <a:avLst/>
          </a:prstGeom>
        </p:spPr>
        <p:txBody>
          <a:bodyPr vert="horz" lIns="96616" tIns="48308" rIns="96616" bIns="4830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ru-RU"/>
          </a:p>
        </p:txBody>
      </p:sp>
      <p:sp>
        <p:nvSpPr>
          <p:cNvPr id="7" name="Номер слайда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2FA54785-D089-4B2B-9506-0F497BD5D275}"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2</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11</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12</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13</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14</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15</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16</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17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18</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19</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20</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3</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21</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22</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23</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24</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5</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FA54785-D089-4B2B-9506-0F497BD5D275}" type="slidenum">
              <a:rPr lang="ru-RU" smtClean="0"/>
              <a:pPr/>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13.01.2019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13.01.2019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13.01.2019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13.01.2019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13.01.2019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13.01.2019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lstStyle/>
          <a:p>
            <a:endParaRPr lang="ru-RU"/>
          </a:p>
        </p:txBody>
      </p:sp>
      <p:pic>
        <p:nvPicPr>
          <p:cNvPr id="4" name="Рисунок 3" descr="C:\Users\рябинка\Documents\Scan0175.jpg"/>
          <p:cNvPicPr/>
          <p:nvPr/>
        </p:nvPicPr>
        <p:blipFill>
          <a:blip r:embed="rId2"/>
          <a:srcRect l="11324" t="2408" r="10887" b="2691"/>
          <a:stretch>
            <a:fillRect/>
          </a:stretch>
        </p:blipFill>
        <p:spPr bwMode="auto">
          <a:xfrm>
            <a:off x="0" y="0"/>
            <a:ext cx="9144000" cy="673891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pic>
        <p:nvPicPr>
          <p:cNvPr id="8" name="Picture 2"/>
          <p:cNvPicPr>
            <a:picLocks noChangeAspect="1" noChangeArrowheads="1"/>
          </p:cNvPicPr>
          <p:nvPr/>
        </p:nvPicPr>
        <p:blipFill>
          <a:blip r:embed="rId4" cstate="print"/>
          <a:srcRect l="52224" r="9859" b="55849"/>
          <a:stretch>
            <a:fillRect/>
          </a:stretch>
        </p:blipFill>
        <p:spPr bwMode="auto">
          <a:xfrm>
            <a:off x="2143107" y="2214554"/>
            <a:ext cx="4471955" cy="3786214"/>
          </a:xfrm>
          <a:prstGeom prst="rect">
            <a:avLst/>
          </a:prstGeom>
          <a:ln>
            <a:noFill/>
          </a:ln>
          <a:effectLst>
            <a:softEdge rad="112500"/>
          </a:effectLst>
        </p:spPr>
      </p:pic>
      <p:sp>
        <p:nvSpPr>
          <p:cNvPr id="10" name="Прямоугольник 9"/>
          <p:cNvSpPr/>
          <p:nvPr/>
        </p:nvSpPr>
        <p:spPr>
          <a:xfrm>
            <a:off x="0" y="785794"/>
            <a:ext cx="7358082" cy="984885"/>
          </a:xfrm>
          <a:prstGeom prst="rect">
            <a:avLst/>
          </a:prstGeom>
        </p:spPr>
        <p:txBody>
          <a:bodyPr wrap="square">
            <a:spAutoFit/>
          </a:bodyPr>
          <a:lstStyle/>
          <a:p>
            <a:pPr indent="450850" algn="ctr" fontAlgn="base">
              <a:spcBef>
                <a:spcPct val="0"/>
              </a:spcBef>
              <a:spcAft>
                <a:spcPct val="0"/>
              </a:spcAft>
            </a:pPr>
            <a:endParaRPr lang="ru-RU"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r>
              <a:rPr lang="ru-RU" b="1" dirty="0" smtClean="0">
                <a:solidFill>
                  <a:schemeClr val="bg1"/>
                </a:solidFill>
                <a:latin typeface="Verdana" pitchFamily="34" charset="0"/>
                <a:ea typeface="Verdana" pitchFamily="34" charset="0"/>
                <a:cs typeface="Verdana" pitchFamily="34" charset="0"/>
              </a:rPr>
              <a:t>«</a:t>
            </a:r>
            <a:r>
              <a:rPr lang="ru-RU" sz="2000" b="1" dirty="0" smtClean="0">
                <a:solidFill>
                  <a:schemeClr val="bg1"/>
                </a:solidFill>
                <a:latin typeface="Verdana" pitchFamily="34" charset="0"/>
                <a:ea typeface="Verdana" pitchFamily="34" charset="0"/>
                <a:cs typeface="Verdana" pitchFamily="34" charset="0"/>
              </a:rPr>
              <a:t>Не сиди сложа руки, так </a:t>
            </a:r>
          </a:p>
          <a:p>
            <a:pPr indent="450850" algn="ctr" fontAlgn="base">
              <a:spcBef>
                <a:spcPct val="0"/>
              </a:spcBef>
              <a:spcAft>
                <a:spcPct val="0"/>
              </a:spcAft>
            </a:pPr>
            <a:r>
              <a:rPr lang="ru-RU" sz="2000" b="1" dirty="0" smtClean="0">
                <a:solidFill>
                  <a:schemeClr val="bg1"/>
                </a:solidFill>
                <a:latin typeface="Verdana" pitchFamily="34" charset="0"/>
                <a:ea typeface="Verdana" pitchFamily="34" charset="0"/>
                <a:cs typeface="Verdana" pitchFamily="34" charset="0"/>
              </a:rPr>
              <a:t>и не будет скуки</a:t>
            </a:r>
            <a:r>
              <a:rPr lang="ru-RU" b="1" dirty="0" smtClean="0">
                <a:solidFill>
                  <a:schemeClr val="bg1"/>
                </a:solidFill>
                <a:latin typeface="Verdana" pitchFamily="34" charset="0"/>
                <a:ea typeface="Verdana" pitchFamily="34" charset="0"/>
                <a:cs typeface="Verdana" pitchFamily="34" charset="0"/>
              </a:rPr>
              <a:t>»</a:t>
            </a:r>
            <a:endParaRPr lang="ru-RU" b="1" dirty="0">
              <a:solidFill>
                <a:schemeClr val="bg1"/>
              </a:solidFill>
              <a:latin typeface="Verdana" pitchFamily="34" charset="0"/>
              <a:ea typeface="Verdana" pitchFamily="34" charset="0"/>
              <a:cs typeface="Verdana"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142908" y="0"/>
            <a:ext cx="9286908"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10" name="Прямоугольник 9"/>
          <p:cNvSpPr/>
          <p:nvPr/>
        </p:nvSpPr>
        <p:spPr>
          <a:xfrm>
            <a:off x="2071670" y="857232"/>
            <a:ext cx="6357982" cy="400110"/>
          </a:xfrm>
          <a:prstGeom prst="rect">
            <a:avLst/>
          </a:prstGeom>
        </p:spPr>
        <p:txBody>
          <a:bodyPr wrap="square">
            <a:spAutoFit/>
          </a:bodyPr>
          <a:lstStyle/>
          <a:p>
            <a:pPr lvl="0" algn="just" fontAlgn="base">
              <a:spcBef>
                <a:spcPct val="0"/>
              </a:spcBef>
              <a:spcAft>
                <a:spcPct val="0"/>
              </a:spcAft>
            </a:pPr>
            <a:r>
              <a:rPr lang="ru-RU" sz="2000" b="1" dirty="0" smtClean="0">
                <a:solidFill>
                  <a:srgbClr val="002060"/>
                </a:solidFill>
                <a:latin typeface="Times New Roman" pitchFamily="18" charset="0"/>
                <a:ea typeface="Times New Roman" pitchFamily="18" charset="0"/>
                <a:cs typeface="Times New Roman" pitchFamily="18" charset="0"/>
              </a:rPr>
              <a:t>                           </a:t>
            </a:r>
          </a:p>
        </p:txBody>
      </p:sp>
      <p:sp>
        <p:nvSpPr>
          <p:cNvPr id="8" name="Прямоугольник 7"/>
          <p:cNvSpPr/>
          <p:nvPr/>
        </p:nvSpPr>
        <p:spPr>
          <a:xfrm>
            <a:off x="714348" y="928670"/>
            <a:ext cx="7643866" cy="3385542"/>
          </a:xfrm>
          <a:prstGeom prst="rect">
            <a:avLst/>
          </a:prstGeom>
        </p:spPr>
        <p:txBody>
          <a:bodyPr wrap="square">
            <a:spAutoFit/>
          </a:bodyPr>
          <a:lstStyle/>
          <a:p>
            <a:pPr lvl="0" fontAlgn="base">
              <a:spcBef>
                <a:spcPct val="0"/>
              </a:spcBef>
              <a:spcAft>
                <a:spcPct val="0"/>
              </a:spcAft>
            </a:pPr>
            <a:r>
              <a:rPr lang="ru-RU" sz="2000" b="1" dirty="0" smtClean="0">
                <a:solidFill>
                  <a:schemeClr val="bg1"/>
                </a:solidFill>
                <a:latin typeface="Times New Roman" pitchFamily="18" charset="0"/>
                <a:ea typeface="Times New Roman" pitchFamily="18" charset="0"/>
                <a:cs typeface="Times New Roman" pitchFamily="18" charset="0"/>
              </a:rPr>
              <a:t>                            </a:t>
            </a:r>
            <a:r>
              <a:rPr lang="ru-RU" sz="2000" b="1" dirty="0" smtClean="0">
                <a:solidFill>
                  <a:schemeClr val="bg1"/>
                </a:solidFill>
                <a:ea typeface="Times New Roman" pitchFamily="18" charset="0"/>
                <a:cs typeface="Times New Roman" pitchFamily="18" charset="0"/>
              </a:rPr>
              <a:t>Бабушка – мастерица</a:t>
            </a:r>
            <a:r>
              <a:rPr lang="ru-RU" sz="2000" dirty="0" smtClean="0">
                <a:solidFill>
                  <a:schemeClr val="bg1"/>
                </a:solidFill>
                <a:ea typeface="Times New Roman" pitchFamily="18" charset="0"/>
                <a:cs typeface="Times New Roman" pitchFamily="18" charset="0"/>
              </a:rPr>
              <a:t>.</a:t>
            </a:r>
            <a:endParaRPr lang="ru-RU" sz="2000" dirty="0" smtClean="0">
              <a:solidFill>
                <a:schemeClr val="bg1"/>
              </a:solidFill>
              <a:cs typeface="Arial" pitchFamily="34" charset="0"/>
            </a:endParaRPr>
          </a:p>
          <a:p>
            <a:pPr lvl="0" algn="just" eaLnBrk="0" fontAlgn="base" hangingPunct="0">
              <a:spcBef>
                <a:spcPct val="0"/>
              </a:spcBef>
              <a:spcAft>
                <a:spcPct val="0"/>
              </a:spcAft>
            </a:pPr>
            <a:r>
              <a:rPr lang="ru-RU" sz="2000" dirty="0" smtClean="0">
                <a:latin typeface="Times New Roman" pitchFamily="18" charset="0"/>
                <a:ea typeface="Times New Roman" pitchFamily="18" charset="0"/>
                <a:cs typeface="Times New Roman" pitchFamily="18" charset="0"/>
              </a:rPr>
              <a:t>       Моя бабушка Наташа живет в деревне. Есть у бабушки любимое занятие – вязание спицами. Больше 40 лет она вяжет теплые, красивые вещи для нашей родни. А вязать бабушку научила ее бабушка, сначала это были платья для кукол, затем более сложные вещи: свитера, юбки, шапки, платья.</a:t>
            </a:r>
            <a:endParaRPr lang="ru-RU" sz="2000" dirty="0" smtClean="0">
              <a:latin typeface="Times New Roman" pitchFamily="18" charset="0"/>
              <a:cs typeface="Times New Roman" pitchFamily="18" charset="0"/>
            </a:endParaRPr>
          </a:p>
          <a:p>
            <a:pPr lvl="0" algn="just" eaLnBrk="0" fontAlgn="base" hangingPunct="0">
              <a:spcBef>
                <a:spcPct val="0"/>
              </a:spcBef>
              <a:spcAft>
                <a:spcPct val="0"/>
              </a:spcAft>
            </a:pPr>
            <a:r>
              <a:rPr lang="ru-RU" sz="2000" dirty="0" smtClean="0">
                <a:latin typeface="Times New Roman" pitchFamily="18" charset="0"/>
                <a:ea typeface="Times New Roman" pitchFamily="18" charset="0"/>
                <a:cs typeface="Times New Roman" pitchFamily="18" charset="0"/>
              </a:rPr>
              <a:t>      Сейчас бабушка вяжет носочки, кофточки и даже теплые валенки для моей маленькой сестренки Витты.</a:t>
            </a:r>
            <a:endParaRPr lang="ru-RU" sz="2000" dirty="0" smtClean="0">
              <a:latin typeface="Times New Roman" pitchFamily="18" charset="0"/>
              <a:cs typeface="Times New Roman" pitchFamily="18" charset="0"/>
            </a:endParaRPr>
          </a:p>
          <a:p>
            <a:pPr lvl="0" eaLnBrk="0" fontAlgn="base" hangingPunct="0">
              <a:spcBef>
                <a:spcPct val="0"/>
              </a:spcBef>
              <a:spcAft>
                <a:spcPct val="0"/>
              </a:spcAft>
            </a:pPr>
            <a:r>
              <a:rPr lang="ru-RU" sz="2000" dirty="0" smtClean="0">
                <a:latin typeface="Calibri" pitchFamily="34" charset="0"/>
                <a:ea typeface="Times New Roman" pitchFamily="18" charset="0"/>
                <a:cs typeface="Times New Roman" pitchFamily="18" charset="0"/>
              </a:rPr>
              <a:t>                                                         </a:t>
            </a:r>
          </a:p>
          <a:p>
            <a:pPr lvl="0" eaLnBrk="0" fontAlgn="base" hangingPunct="0">
              <a:spcBef>
                <a:spcPct val="0"/>
              </a:spcBef>
              <a:spcAft>
                <a:spcPct val="0"/>
              </a:spcAft>
            </a:pPr>
            <a:r>
              <a:rPr lang="ru-RU" dirty="0" smtClean="0">
                <a:ea typeface="Times New Roman" pitchFamily="18" charset="0"/>
                <a:cs typeface="Times New Roman" pitchFamily="18" charset="0"/>
              </a:rPr>
              <a:t>                          </a:t>
            </a:r>
            <a:r>
              <a:rPr lang="ru-RU" b="1" dirty="0" smtClean="0">
                <a:solidFill>
                  <a:schemeClr val="bg1"/>
                </a:solidFill>
                <a:ea typeface="Times New Roman" pitchFamily="18" charset="0"/>
                <a:cs typeface="Times New Roman" pitchFamily="18" charset="0"/>
              </a:rPr>
              <a:t>Автор рассказа:  </a:t>
            </a:r>
            <a:r>
              <a:rPr lang="ru-RU" b="1" dirty="0" err="1" smtClean="0">
                <a:solidFill>
                  <a:schemeClr val="bg1"/>
                </a:solidFill>
                <a:ea typeface="Times New Roman" pitchFamily="18" charset="0"/>
                <a:cs typeface="Times New Roman" pitchFamily="18" charset="0"/>
              </a:rPr>
              <a:t>Голубева</a:t>
            </a:r>
            <a:r>
              <a:rPr lang="ru-RU" b="1" dirty="0" smtClean="0">
                <a:solidFill>
                  <a:schemeClr val="bg1"/>
                </a:solidFill>
                <a:ea typeface="Times New Roman" pitchFamily="18" charset="0"/>
                <a:cs typeface="Times New Roman" pitchFamily="18" charset="0"/>
              </a:rPr>
              <a:t> Полина, 7 лет</a:t>
            </a:r>
            <a:endParaRPr lang="ru-RU" b="1" dirty="0" smtClean="0">
              <a:solidFill>
                <a:schemeClr val="bg1"/>
              </a:solidFill>
              <a:cs typeface="Arial" pitchFamily="34" charset="0"/>
            </a:endParaRPr>
          </a:p>
          <a:p>
            <a:pPr lvl="0" eaLnBrk="0" fontAlgn="base" hangingPunct="0">
              <a:spcBef>
                <a:spcPct val="0"/>
              </a:spcBef>
              <a:spcAft>
                <a:spcPct val="0"/>
              </a:spcAft>
            </a:pPr>
            <a:endParaRPr lang="ru-RU" sz="1600" dirty="0" smtClean="0">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285729"/>
            <a:ext cx="6429420" cy="707886"/>
          </a:xfrm>
          <a:prstGeom prst="rect">
            <a:avLst/>
          </a:prstGeom>
        </p:spPr>
        <p:txBody>
          <a:bodyPr wrap="square">
            <a:spAutoFit/>
          </a:bodyPr>
          <a:lstStyle/>
          <a:p>
            <a:pPr lvl="0" indent="450850" algn="just" fontAlgn="base">
              <a:spcBef>
                <a:spcPct val="0"/>
              </a:spcBef>
              <a:spcAft>
                <a:spcPct val="0"/>
              </a:spcAft>
            </a:pPr>
            <a:r>
              <a:rPr lang="ru-RU" sz="2000" b="1" dirty="0" smtClean="0">
                <a:solidFill>
                  <a:srgbClr val="C00000"/>
                </a:solidFill>
                <a:latin typeface="Verdana" pitchFamily="34" charset="0"/>
                <a:ea typeface="Verdana" pitchFamily="34" charset="0"/>
                <a:cs typeface="Verdana" pitchFamily="34" charset="0"/>
              </a:rPr>
              <a:t>  </a:t>
            </a:r>
          </a:p>
          <a:p>
            <a:pPr lvl="0" indent="450850" algn="just" fontAlgn="base">
              <a:spcBef>
                <a:spcPct val="0"/>
              </a:spcBef>
              <a:spcAft>
                <a:spcPct val="0"/>
              </a:spcAft>
            </a:pPr>
            <a:r>
              <a:rPr lang="ru-RU" sz="2000" b="1" dirty="0" smtClean="0">
                <a:solidFill>
                  <a:srgbClr val="FFFF00"/>
                </a:solidFill>
                <a:latin typeface="Verdana" pitchFamily="34" charset="0"/>
                <a:ea typeface="Verdana" pitchFamily="34" charset="0"/>
                <a:cs typeface="Verdana" pitchFamily="34" charset="0"/>
              </a:rPr>
              <a:t>   </a:t>
            </a:r>
            <a:endParaRPr lang="ru-RU" sz="2400" b="1" dirty="0" smtClean="0">
              <a:solidFill>
                <a:schemeClr val="bg1"/>
              </a:solidFill>
              <a:latin typeface="+mj-lt"/>
              <a:ea typeface="Verdana" pitchFamily="34" charset="0"/>
              <a:cs typeface="Verdana" pitchFamily="34" charset="0"/>
            </a:endParaRPr>
          </a:p>
        </p:txBody>
      </p:sp>
      <p:pic>
        <p:nvPicPr>
          <p:cNvPr id="8" name="Picture 2"/>
          <p:cNvPicPr>
            <a:picLocks noChangeAspect="1" noChangeArrowheads="1"/>
          </p:cNvPicPr>
          <p:nvPr/>
        </p:nvPicPr>
        <p:blipFill>
          <a:blip r:embed="rId4" cstate="print"/>
          <a:srcRect/>
          <a:stretch>
            <a:fillRect/>
          </a:stretch>
        </p:blipFill>
        <p:spPr bwMode="auto">
          <a:xfrm>
            <a:off x="2928926" y="3000372"/>
            <a:ext cx="4286280" cy="3214710"/>
          </a:xfrm>
          <a:prstGeom prst="rect">
            <a:avLst/>
          </a:prstGeom>
          <a:ln>
            <a:noFill/>
          </a:ln>
          <a:effectLst>
            <a:softEdge rad="112500"/>
          </a:effectLst>
        </p:spPr>
      </p:pic>
      <p:pic>
        <p:nvPicPr>
          <p:cNvPr id="9" name="Picture 2"/>
          <p:cNvPicPr>
            <a:picLocks noChangeAspect="1" noChangeArrowheads="1"/>
          </p:cNvPicPr>
          <p:nvPr/>
        </p:nvPicPr>
        <p:blipFill>
          <a:blip r:embed="rId5" cstate="print"/>
          <a:srcRect/>
          <a:stretch>
            <a:fillRect/>
          </a:stretch>
        </p:blipFill>
        <p:spPr bwMode="auto">
          <a:xfrm>
            <a:off x="642910" y="1285860"/>
            <a:ext cx="4071966" cy="3053975"/>
          </a:xfrm>
          <a:prstGeom prst="rect">
            <a:avLst/>
          </a:prstGeom>
          <a:ln>
            <a:noFill/>
          </a:ln>
          <a:effectLst>
            <a:softEdge rad="112500"/>
          </a:effectLst>
        </p:spPr>
      </p:pic>
      <p:sp>
        <p:nvSpPr>
          <p:cNvPr id="10" name="Прямоугольник 9"/>
          <p:cNvSpPr/>
          <p:nvPr/>
        </p:nvSpPr>
        <p:spPr>
          <a:xfrm>
            <a:off x="0" y="714356"/>
            <a:ext cx="7500958" cy="677108"/>
          </a:xfrm>
          <a:prstGeom prst="rect">
            <a:avLst/>
          </a:prstGeom>
        </p:spPr>
        <p:txBody>
          <a:bodyPr wrap="square">
            <a:spAutoFit/>
          </a:bodyPr>
          <a:lstStyle/>
          <a:p>
            <a:pPr indent="450850" algn="ctr" fontAlgn="base">
              <a:spcBef>
                <a:spcPct val="0"/>
              </a:spcBef>
              <a:spcAft>
                <a:spcPct val="0"/>
              </a:spcAft>
            </a:pPr>
            <a:r>
              <a:rPr lang="ru-RU" b="1" dirty="0" smtClean="0">
                <a:solidFill>
                  <a:schemeClr val="bg1"/>
                </a:solidFill>
                <a:latin typeface="Verdana" pitchFamily="34" charset="0"/>
                <a:ea typeface="Verdana" pitchFamily="34" charset="0"/>
                <a:cs typeface="Verdana" pitchFamily="34" charset="0"/>
              </a:rPr>
              <a:t>«</a:t>
            </a:r>
            <a:r>
              <a:rPr lang="ru-RU" sz="2000" b="1" dirty="0" smtClean="0">
                <a:solidFill>
                  <a:schemeClr val="bg1"/>
                </a:solidFill>
                <a:latin typeface="Verdana" pitchFamily="34" charset="0"/>
                <a:ea typeface="Verdana" pitchFamily="34" charset="0"/>
                <a:cs typeface="Verdana" pitchFamily="34" charset="0"/>
              </a:rPr>
              <a:t>Научился сам – научи другого»</a:t>
            </a:r>
            <a:endParaRPr lang="ru-RU" dirty="0" smtClean="0"/>
          </a:p>
          <a:p>
            <a:pPr indent="450850" algn="ctr" fontAlgn="base">
              <a:spcBef>
                <a:spcPct val="0"/>
              </a:spcBef>
              <a:spcAft>
                <a:spcPct val="0"/>
              </a:spcAft>
            </a:pPr>
            <a:endParaRPr lang="ru-RU" b="1" dirty="0">
              <a:solidFill>
                <a:schemeClr val="bg1"/>
              </a:solidFill>
              <a:latin typeface="Verdana" pitchFamily="34" charset="0"/>
              <a:ea typeface="Verdana" pitchFamily="34" charset="0"/>
              <a:cs typeface="Verdana"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10" name="Прямоугольник 9"/>
          <p:cNvSpPr/>
          <p:nvPr/>
        </p:nvSpPr>
        <p:spPr>
          <a:xfrm>
            <a:off x="2071670" y="857232"/>
            <a:ext cx="6357982" cy="400110"/>
          </a:xfrm>
          <a:prstGeom prst="rect">
            <a:avLst/>
          </a:prstGeom>
        </p:spPr>
        <p:txBody>
          <a:bodyPr wrap="square">
            <a:spAutoFit/>
          </a:bodyPr>
          <a:lstStyle/>
          <a:p>
            <a:pPr lvl="0" algn="just" fontAlgn="base">
              <a:spcBef>
                <a:spcPct val="0"/>
              </a:spcBef>
              <a:spcAft>
                <a:spcPct val="0"/>
              </a:spcAft>
            </a:pPr>
            <a:r>
              <a:rPr lang="ru-RU" sz="2000" b="1" dirty="0" smtClean="0">
                <a:solidFill>
                  <a:srgbClr val="002060"/>
                </a:solidFill>
                <a:latin typeface="Times New Roman" pitchFamily="18" charset="0"/>
                <a:ea typeface="Times New Roman" pitchFamily="18" charset="0"/>
                <a:cs typeface="Times New Roman" pitchFamily="18" charset="0"/>
              </a:rPr>
              <a:t>                           </a:t>
            </a:r>
          </a:p>
        </p:txBody>
      </p:sp>
      <p:pic>
        <p:nvPicPr>
          <p:cNvPr id="8" name="Picture 1" descr="C:\Users\рябинка\Desktop\книга рукоделия\Scan0142.jpg"/>
          <p:cNvPicPr>
            <a:picLocks noChangeAspect="1" noChangeArrowheads="1"/>
          </p:cNvPicPr>
          <p:nvPr/>
        </p:nvPicPr>
        <p:blipFill>
          <a:blip r:embed="rId4" cstate="print"/>
          <a:srcRect l="69532" t="17765" r="1562" b="23139"/>
          <a:stretch>
            <a:fillRect/>
          </a:stretch>
        </p:blipFill>
        <p:spPr bwMode="auto">
          <a:xfrm>
            <a:off x="6215074" y="1142984"/>
            <a:ext cx="2214578" cy="3291941"/>
          </a:xfrm>
          <a:prstGeom prst="rect">
            <a:avLst/>
          </a:prstGeom>
          <a:ln>
            <a:noFill/>
          </a:ln>
          <a:effectLst>
            <a:softEdge rad="112500"/>
          </a:effectLst>
        </p:spPr>
      </p:pic>
      <p:sp>
        <p:nvSpPr>
          <p:cNvPr id="12" name="Текст 11"/>
          <p:cNvSpPr>
            <a:spLocks noGrp="1"/>
          </p:cNvSpPr>
          <p:nvPr>
            <p:ph sz="half" idx="1"/>
          </p:nvPr>
        </p:nvSpPr>
        <p:spPr>
          <a:xfrm>
            <a:off x="785786" y="714356"/>
            <a:ext cx="5214974" cy="5411807"/>
          </a:xfrm>
        </p:spPr>
        <p:txBody>
          <a:bodyPr>
            <a:normAutofit fontScale="62500" lnSpcReduction="20000"/>
          </a:bodyPr>
          <a:lstStyle/>
          <a:p>
            <a:pPr algn="just">
              <a:buNone/>
            </a:pPr>
            <a:r>
              <a:rPr lang="ru-RU" sz="3300" b="1" dirty="0" smtClean="0">
                <a:solidFill>
                  <a:srgbClr val="002060"/>
                </a:solidFill>
                <a:latin typeface="Times New Roman" pitchFamily="18" charset="0"/>
                <a:cs typeface="Times New Roman" pitchFamily="18" charset="0"/>
              </a:rPr>
              <a:t>                    </a:t>
            </a:r>
            <a:r>
              <a:rPr lang="ru-RU" sz="3300" b="1" dirty="0" smtClean="0">
                <a:solidFill>
                  <a:schemeClr val="bg1"/>
                </a:solidFill>
                <a:cs typeface="Times New Roman" pitchFamily="18" charset="0"/>
              </a:rPr>
              <a:t>Любимое занятие</a:t>
            </a:r>
          </a:p>
          <a:p>
            <a:pPr>
              <a:buNone/>
            </a:pPr>
            <a:endParaRPr lang="ru-RU" sz="2000" b="1" dirty="0" smtClean="0">
              <a:solidFill>
                <a:srgbClr val="002060"/>
              </a:solidFill>
              <a:latin typeface="Times New Roman" pitchFamily="18" charset="0"/>
              <a:cs typeface="Times New Roman" pitchFamily="18" charset="0"/>
            </a:endParaRPr>
          </a:p>
          <a:p>
            <a:pPr algn="just">
              <a:buNone/>
            </a:pPr>
            <a:r>
              <a:rPr lang="ru-RU" sz="2000" b="1" dirty="0" smtClean="0">
                <a:solidFill>
                  <a:srgbClr val="002060"/>
                </a:solidFill>
                <a:latin typeface="Times New Roman" pitchFamily="18" charset="0"/>
                <a:cs typeface="Times New Roman" pitchFamily="18" charset="0"/>
              </a:rPr>
              <a:t>                 </a:t>
            </a:r>
            <a:r>
              <a:rPr lang="ru-RU" sz="2900" dirty="0" smtClean="0">
                <a:latin typeface="Times New Roman" pitchFamily="18" charset="0"/>
                <a:cs typeface="Times New Roman" pitchFamily="18" charset="0"/>
              </a:rPr>
              <a:t>Моя бабушка  Света </a:t>
            </a:r>
            <a:r>
              <a:rPr lang="ru-RU" sz="2900" dirty="0" smtClean="0">
                <a:latin typeface="Times New Roman" pitchFamily="18" charset="0"/>
                <a:ea typeface="Times New Roman" pitchFamily="18" charset="0"/>
                <a:cs typeface="Times New Roman" pitchFamily="18" charset="0"/>
              </a:rPr>
              <a:t>– рукодельница!    Она умеет шить и вязать и этому </a:t>
            </a:r>
            <a:r>
              <a:rPr lang="ru-RU" sz="2900" dirty="0" smtClean="0">
                <a:latin typeface="Times New Roman" pitchFamily="18" charset="0"/>
                <a:cs typeface="Times New Roman" pitchFamily="18" charset="0"/>
              </a:rPr>
              <a:t> мастерству научила ее мама  Варя и  учителя в школе на уроках труда. Когда у бабушки были маленькие дети, а в магазинах нельзя было купить  одежды и тогда бабушка Света стала сама  вязать носки, платья, рубашки, свитера для своих детей.  И на работе  без рукоделия никуда., то кукол нужно обвязать и любимых героев из современных мультфильмов связать, ведь моя бабушка </a:t>
            </a:r>
            <a:r>
              <a:rPr lang="ru-RU" sz="2900" dirty="0" smtClean="0">
                <a:latin typeface="Times New Roman" pitchFamily="18" charset="0"/>
                <a:ea typeface="Times New Roman" pitchFamily="18" charset="0"/>
                <a:cs typeface="Times New Roman" pitchFamily="18" charset="0"/>
              </a:rPr>
              <a:t>– воспитатель.</a:t>
            </a:r>
          </a:p>
          <a:p>
            <a:pPr algn="just">
              <a:buNone/>
            </a:pPr>
            <a:r>
              <a:rPr lang="ru-RU" sz="2900" dirty="0" smtClean="0">
                <a:latin typeface="Times New Roman" pitchFamily="18" charset="0"/>
                <a:cs typeface="Times New Roman" pitchFamily="18" charset="0"/>
              </a:rPr>
              <a:t>         А сейчас  бабуля вяжет , старается для своих любимых внуков и каждый день в руках у нее спицы или крючок. Много разных  идей  появляется у бабушки  </a:t>
            </a:r>
            <a:r>
              <a:rPr lang="ru-RU" sz="2900" dirty="0" smtClean="0">
                <a:latin typeface="Times New Roman" pitchFamily="18" charset="0"/>
                <a:ea typeface="Times New Roman" pitchFamily="18" charset="0"/>
                <a:cs typeface="Times New Roman" pitchFamily="18" charset="0"/>
              </a:rPr>
              <a:t>– </a:t>
            </a:r>
            <a:r>
              <a:rPr lang="ru-RU" sz="2900" dirty="0" smtClean="0">
                <a:latin typeface="Times New Roman" pitchFamily="18" charset="0"/>
                <a:cs typeface="Times New Roman" pitchFamily="18" charset="0"/>
              </a:rPr>
              <a:t>рукодельницы  и все их хочется реализовать. </a:t>
            </a:r>
          </a:p>
          <a:p>
            <a:pPr algn="just">
              <a:buNone/>
            </a:pPr>
            <a:r>
              <a:rPr lang="ru-RU" sz="2900" dirty="0" smtClean="0">
                <a:latin typeface="Times New Roman" pitchFamily="18" charset="0"/>
                <a:cs typeface="Times New Roman" pitchFamily="18" charset="0"/>
              </a:rPr>
              <a:t>         Бабушка Света не может представить свою жизнь без любимого занятия, ведь это ее душевное развлечение!</a:t>
            </a:r>
          </a:p>
          <a:p>
            <a:pPr algn="just">
              <a:buNone/>
            </a:pPr>
            <a:r>
              <a:rPr lang="ru-RU" dirty="0" smtClean="0">
                <a:latin typeface="Times New Roman" pitchFamily="18" charset="0"/>
                <a:cs typeface="Times New Roman" pitchFamily="18" charset="0"/>
              </a:rPr>
              <a:t>            </a:t>
            </a:r>
          </a:p>
          <a:p>
            <a:pPr lvl="0" eaLnBrk="0" fontAlgn="base" hangingPunct="0">
              <a:spcBef>
                <a:spcPct val="0"/>
              </a:spcBef>
              <a:spcAft>
                <a:spcPct val="0"/>
              </a:spcAft>
              <a:buNone/>
            </a:pPr>
            <a:r>
              <a:rPr lang="ru-RU" sz="2900" b="1" dirty="0" smtClean="0">
                <a:solidFill>
                  <a:srgbClr val="002060"/>
                </a:solidFill>
                <a:ea typeface="Times New Roman" pitchFamily="18" charset="0"/>
                <a:cs typeface="Times New Roman" pitchFamily="18" charset="0"/>
              </a:rPr>
              <a:t>        </a:t>
            </a:r>
            <a:r>
              <a:rPr lang="ru-RU" sz="2900" b="1" dirty="0" smtClean="0">
                <a:solidFill>
                  <a:schemeClr val="bg1"/>
                </a:solidFill>
                <a:ea typeface="Times New Roman" pitchFamily="18" charset="0"/>
                <a:cs typeface="Times New Roman" pitchFamily="18" charset="0"/>
              </a:rPr>
              <a:t>Автор рассказа: Блохина Виктория, 6 лет</a:t>
            </a:r>
            <a:endParaRPr lang="ru-RU" sz="2900" b="1" dirty="0" smtClean="0">
              <a:solidFill>
                <a:schemeClr val="bg1"/>
              </a:solidFill>
              <a:cs typeface="Arial" pitchFamily="34" charset="0"/>
            </a:endParaRPr>
          </a:p>
          <a:p>
            <a:pPr lvl="0" eaLnBrk="0" fontAlgn="base" hangingPunct="0">
              <a:spcBef>
                <a:spcPct val="0"/>
              </a:spcBef>
              <a:spcAft>
                <a:spcPct val="0"/>
              </a:spcAft>
            </a:pPr>
            <a:endParaRPr lang="ru-RU" sz="2400" dirty="0" smtClean="0">
              <a:solidFill>
                <a:schemeClr val="bg1"/>
              </a:solidFill>
              <a:latin typeface="Arial" pitchFamily="34" charset="0"/>
              <a:cs typeface="Arial" pitchFamily="34" charset="0"/>
            </a:endParaRPr>
          </a:p>
          <a:p>
            <a:pPr algn="just">
              <a:buNone/>
            </a:pPr>
            <a:endParaRPr lang="ru-RU" dirty="0" smtClean="0">
              <a:latin typeface="Times New Roman" pitchFamily="18" charset="0"/>
              <a:cs typeface="Times New Roman" pitchFamily="18" charset="0"/>
            </a:endParaRPr>
          </a:p>
          <a:p>
            <a:pPr algn="just">
              <a:buNone/>
            </a:pPr>
            <a:endParaRPr lang="ru-RU" dirty="0">
              <a:latin typeface="Times New Roman" pitchFamily="18" charset="0"/>
              <a:cs typeface="Times New Roman" pitchFamily="18" charset="0"/>
            </a:endParaRPr>
          </a:p>
        </p:txBody>
      </p:sp>
      <p:sp>
        <p:nvSpPr>
          <p:cNvPr id="15" name="Содержимое 14"/>
          <p:cNvSpPr>
            <a:spLocks noGrp="1"/>
          </p:cNvSpPr>
          <p:nvPr>
            <p:ph sz="half" idx="2"/>
          </p:nvPr>
        </p:nvSpPr>
        <p:spPr>
          <a:xfrm>
            <a:off x="6072198" y="1600200"/>
            <a:ext cx="2614602" cy="4525963"/>
          </a:xfrm>
        </p:spPr>
        <p:txBody>
          <a:bodyPr>
            <a:normAutofit fontScale="62500" lnSpcReduction="20000"/>
          </a:bodyPr>
          <a:lstStyle/>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r>
              <a:rPr lang="ru-RU" dirty="0" smtClean="0"/>
              <a:t>                                      </a:t>
            </a:r>
          </a:p>
          <a:p>
            <a:pPr>
              <a:buNone/>
            </a:pPr>
            <a:endParaRPr lang="ru-RU" dirty="0" smtClean="0"/>
          </a:p>
          <a:p>
            <a:pPr>
              <a:buNone/>
            </a:pPr>
            <a:r>
              <a:rPr lang="ru-RU" dirty="0" smtClean="0"/>
              <a:t>                                         </a:t>
            </a:r>
          </a:p>
          <a:p>
            <a:pPr>
              <a:buNone/>
            </a:pPr>
            <a:r>
              <a:rPr lang="ru-RU" b="1" dirty="0" smtClean="0">
                <a:solidFill>
                  <a:schemeClr val="bg1"/>
                </a:solidFill>
                <a:latin typeface="Times New Roman" pitchFamily="18" charset="0"/>
                <a:cs typeface="Times New Roman" pitchFamily="18" charset="0"/>
              </a:rPr>
              <a:t>         Прабабушка Варя</a:t>
            </a:r>
            <a:endParaRPr lang="ru-RU" b="1" dirty="0">
              <a:solidFill>
                <a:schemeClr val="bg1"/>
              </a:solidFill>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pic>
        <p:nvPicPr>
          <p:cNvPr id="8" name="Picture 2"/>
          <p:cNvPicPr>
            <a:picLocks noChangeAspect="1" noChangeArrowheads="1"/>
          </p:cNvPicPr>
          <p:nvPr/>
        </p:nvPicPr>
        <p:blipFill>
          <a:blip r:embed="rId4" cstate="print"/>
          <a:srcRect t="17307"/>
          <a:stretch>
            <a:fillRect/>
          </a:stretch>
        </p:blipFill>
        <p:spPr bwMode="auto">
          <a:xfrm>
            <a:off x="2214546" y="1428736"/>
            <a:ext cx="4071966" cy="4225532"/>
          </a:xfrm>
          <a:prstGeom prst="rect">
            <a:avLst/>
          </a:prstGeom>
          <a:ln>
            <a:noFill/>
          </a:ln>
          <a:effectLst>
            <a:softEdge rad="112500"/>
          </a:effectLst>
        </p:spPr>
      </p:pic>
      <p:sp>
        <p:nvSpPr>
          <p:cNvPr id="9" name="Заголовок 8"/>
          <p:cNvSpPr>
            <a:spLocks noGrp="1"/>
          </p:cNvSpPr>
          <p:nvPr>
            <p:ph type="title"/>
          </p:nvPr>
        </p:nvSpPr>
        <p:spPr>
          <a:xfrm>
            <a:off x="722313" y="1000109"/>
            <a:ext cx="6350017" cy="928693"/>
          </a:xfrm>
        </p:spPr>
        <p:txBody>
          <a:bodyPr>
            <a:noAutofit/>
          </a:bodyPr>
          <a:lstStyle/>
          <a:p>
            <a:pPr algn="ctr"/>
            <a:r>
              <a:rPr lang="ru-RU" sz="2400" dirty="0" smtClean="0">
                <a:solidFill>
                  <a:srgbClr val="FFFF00"/>
                </a:solidFill>
                <a:latin typeface="Verdana" pitchFamily="34" charset="0"/>
                <a:ea typeface="Verdana" pitchFamily="34" charset="0"/>
                <a:cs typeface="Verdana" pitchFamily="34" charset="0"/>
              </a:rPr>
              <a:t/>
            </a:r>
            <a:br>
              <a:rPr lang="ru-RU" sz="2400" dirty="0" smtClean="0">
                <a:solidFill>
                  <a:srgbClr val="FFFF00"/>
                </a:solidFill>
                <a:latin typeface="Verdana" pitchFamily="34" charset="0"/>
                <a:ea typeface="Verdana" pitchFamily="34" charset="0"/>
                <a:cs typeface="Verdana" pitchFamily="34" charset="0"/>
              </a:rPr>
            </a:br>
            <a:r>
              <a:rPr lang="ru-RU" sz="2400" dirty="0" smtClean="0"/>
              <a:t/>
            </a:r>
            <a:br>
              <a:rPr lang="ru-RU" sz="2400" dirty="0" smtClean="0"/>
            </a:br>
            <a:endParaRPr lang="ru-RU" sz="2400" dirty="0">
              <a:solidFill>
                <a:srgbClr val="FFFF00"/>
              </a:solidFill>
              <a:latin typeface="Verdana" pitchFamily="34" charset="0"/>
              <a:ea typeface="Verdana" pitchFamily="34" charset="0"/>
              <a:cs typeface="Verdana" pitchFamily="34" charset="0"/>
            </a:endParaRPr>
          </a:p>
        </p:txBody>
      </p:sp>
      <p:sp>
        <p:nvSpPr>
          <p:cNvPr id="10" name="Текст 9"/>
          <p:cNvSpPr>
            <a:spLocks noGrp="1"/>
          </p:cNvSpPr>
          <p:nvPr>
            <p:ph type="body" idx="1"/>
          </p:nvPr>
        </p:nvSpPr>
        <p:spPr>
          <a:xfrm>
            <a:off x="722313" y="2906713"/>
            <a:ext cx="7772400" cy="3022617"/>
          </a:xfrm>
        </p:spPr>
        <p:txBody>
          <a:bodyPr>
            <a:normAutofit fontScale="77500" lnSpcReduction="20000"/>
          </a:bodyPr>
          <a:lstStyle/>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endParaRPr lang="ru-RU" b="1" dirty="0" smtClean="0">
              <a:solidFill>
                <a:srgbClr val="002060"/>
              </a:solidFill>
            </a:endParaRPr>
          </a:p>
          <a:p>
            <a:r>
              <a:rPr lang="ru-RU" b="1" dirty="0" smtClean="0">
                <a:solidFill>
                  <a:srgbClr val="002060"/>
                </a:solidFill>
              </a:rPr>
              <a:t>                                         </a:t>
            </a:r>
          </a:p>
          <a:p>
            <a:r>
              <a:rPr lang="ru-RU" b="1" dirty="0" smtClean="0">
                <a:solidFill>
                  <a:srgbClr val="002060"/>
                </a:solidFill>
              </a:rPr>
              <a:t>                                             </a:t>
            </a:r>
          </a:p>
          <a:p>
            <a:r>
              <a:rPr lang="ru-RU" sz="2300" b="1" dirty="0" smtClean="0">
                <a:solidFill>
                  <a:srgbClr val="002060"/>
                </a:solidFill>
              </a:rPr>
              <a:t>                                 </a:t>
            </a:r>
            <a:r>
              <a:rPr lang="ru-RU" sz="2300" b="1" dirty="0" smtClean="0">
                <a:solidFill>
                  <a:schemeClr val="bg1"/>
                </a:solidFill>
              </a:rPr>
              <a:t>«Из бабушкиного сундука»</a:t>
            </a:r>
            <a:endParaRPr lang="ru-RU" sz="2300" b="1" dirty="0">
              <a:solidFill>
                <a:schemeClr val="bg1"/>
              </a:solidFill>
            </a:endParaRPr>
          </a:p>
        </p:txBody>
      </p:sp>
      <p:sp>
        <p:nvSpPr>
          <p:cNvPr id="11" name="Прямоугольник 10"/>
          <p:cNvSpPr/>
          <p:nvPr/>
        </p:nvSpPr>
        <p:spPr>
          <a:xfrm>
            <a:off x="-500098" y="500042"/>
            <a:ext cx="8429684" cy="954107"/>
          </a:xfrm>
          <a:prstGeom prst="rect">
            <a:avLst/>
          </a:prstGeom>
        </p:spPr>
        <p:txBody>
          <a:bodyPr wrap="square">
            <a:spAutoFit/>
          </a:bodyPr>
          <a:lstStyle/>
          <a:p>
            <a:pPr indent="450850" algn="ctr" fontAlgn="base">
              <a:spcBef>
                <a:spcPct val="0"/>
              </a:spcBef>
              <a:spcAft>
                <a:spcPct val="0"/>
              </a:spcAft>
            </a:pPr>
            <a:endParaRPr lang="ru-RU"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r>
              <a:rPr lang="ru-RU" sz="2000" b="1" dirty="0" smtClean="0">
                <a:solidFill>
                  <a:schemeClr val="bg1"/>
                </a:solidFill>
                <a:latin typeface="Verdana" pitchFamily="34" charset="0"/>
                <a:ea typeface="Verdana" pitchFamily="34" charset="0"/>
                <a:cs typeface="Verdana" pitchFamily="34" charset="0"/>
              </a:rPr>
              <a:t>«Труд человека кормит, а лень портит»</a:t>
            </a:r>
            <a:endParaRPr lang="ru-RU" sz="2000" b="1" dirty="0">
              <a:solidFill>
                <a:schemeClr val="bg1"/>
              </a:solidFill>
              <a:latin typeface="Verdana" pitchFamily="34" charset="0"/>
              <a:ea typeface="Verdana" pitchFamily="34" charset="0"/>
              <a:cs typeface="Verdana"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214346" y="0"/>
            <a:ext cx="9358346"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10" name="Прямоугольник 9"/>
          <p:cNvSpPr/>
          <p:nvPr/>
        </p:nvSpPr>
        <p:spPr>
          <a:xfrm>
            <a:off x="2071670" y="857232"/>
            <a:ext cx="6357982" cy="400110"/>
          </a:xfrm>
          <a:prstGeom prst="rect">
            <a:avLst/>
          </a:prstGeom>
        </p:spPr>
        <p:txBody>
          <a:bodyPr wrap="square">
            <a:spAutoFit/>
          </a:bodyPr>
          <a:lstStyle/>
          <a:p>
            <a:pPr lvl="0" algn="just" fontAlgn="base">
              <a:spcBef>
                <a:spcPct val="0"/>
              </a:spcBef>
              <a:spcAft>
                <a:spcPct val="0"/>
              </a:spcAft>
            </a:pPr>
            <a:r>
              <a:rPr lang="ru-RU" sz="2000" b="1" dirty="0" smtClean="0">
                <a:solidFill>
                  <a:srgbClr val="002060"/>
                </a:solidFill>
                <a:latin typeface="Times New Roman" pitchFamily="18" charset="0"/>
                <a:ea typeface="Times New Roman" pitchFamily="18" charset="0"/>
                <a:cs typeface="Times New Roman" pitchFamily="18" charset="0"/>
              </a:rPr>
              <a:t>                           </a:t>
            </a:r>
          </a:p>
        </p:txBody>
      </p:sp>
      <p:sp>
        <p:nvSpPr>
          <p:cNvPr id="12" name="Содержимое 11"/>
          <p:cNvSpPr>
            <a:spLocks noGrp="1"/>
          </p:cNvSpPr>
          <p:nvPr>
            <p:ph sz="half" idx="1"/>
          </p:nvPr>
        </p:nvSpPr>
        <p:spPr>
          <a:xfrm>
            <a:off x="571472" y="714356"/>
            <a:ext cx="5715040" cy="5411807"/>
          </a:xfrm>
        </p:spPr>
        <p:txBody>
          <a:bodyPr>
            <a:normAutofit fontScale="77500" lnSpcReduction="20000"/>
          </a:bodyPr>
          <a:lstStyle/>
          <a:p>
            <a:pPr>
              <a:buNone/>
            </a:pPr>
            <a:r>
              <a:rPr lang="ru-RU" dirty="0" smtClean="0">
                <a:solidFill>
                  <a:schemeClr val="bg1"/>
                </a:solidFill>
              </a:rPr>
              <a:t>                      </a:t>
            </a:r>
            <a:r>
              <a:rPr lang="ru-RU" sz="2900" b="1" dirty="0" smtClean="0">
                <a:solidFill>
                  <a:schemeClr val="bg1"/>
                </a:solidFill>
                <a:latin typeface="Times New Roman" pitchFamily="18" charset="0"/>
                <a:cs typeface="Times New Roman" pitchFamily="18" charset="0"/>
              </a:rPr>
              <a:t>Бабушкина память</a:t>
            </a:r>
          </a:p>
          <a:p>
            <a:pPr algn="just">
              <a:buNone/>
            </a:pPr>
            <a:r>
              <a:rPr lang="ru-RU" sz="1800" dirty="0" smtClean="0">
                <a:latin typeface="Times New Roman" pitchFamily="18" charset="0"/>
                <a:cs typeface="Times New Roman" pitchFamily="18" charset="0"/>
              </a:rPr>
              <a:t>                  </a:t>
            </a:r>
            <a:r>
              <a:rPr lang="ru-RU" sz="2600" dirty="0" smtClean="0">
                <a:latin typeface="Times New Roman" pitchFamily="18" charset="0"/>
                <a:cs typeface="Times New Roman" pitchFamily="18" charset="0"/>
              </a:rPr>
              <a:t>В нашей семье у моего деда Вали была бабушка Женя. Она плохо видела и поэтому работала надомницей. Плела челноком авоськи из ниток. Когда дедушка был маленьким, приходя из школы, помогал бабушке плести авоськи. И была у него норма 10 авосек и только потом он шел гулять. Еще бабушка Женя любила заниматься рукоделием. Она вязала из ниток тапочки, а коврики из тряпок толстым крючком. Тряпочки красила в большом баке в разные цвета, поэтому у нее получались красочные, пестрые, со звездой в середине коврики. Они были разной формы и круглые, и овальные, и квадратные. Все, что сохранилось от бабушки Жени – это разноцветные коврики. Мы их бережно храним, как память о ней.</a:t>
            </a:r>
            <a:endParaRPr lang="ru-RU" sz="2600" dirty="0">
              <a:latin typeface="Times New Roman" pitchFamily="18" charset="0"/>
              <a:cs typeface="Times New Roman" pitchFamily="18" charset="0"/>
            </a:endParaRPr>
          </a:p>
        </p:txBody>
      </p:sp>
      <p:sp>
        <p:nvSpPr>
          <p:cNvPr id="20" name="Содержимое 19"/>
          <p:cNvSpPr>
            <a:spLocks noGrp="1"/>
          </p:cNvSpPr>
          <p:nvPr>
            <p:ph sz="half" idx="2"/>
          </p:nvPr>
        </p:nvSpPr>
        <p:spPr/>
        <p:txBody>
          <a:bodyPr>
            <a:normAutofit fontScale="77500" lnSpcReduction="20000"/>
          </a:bodyPr>
          <a:lstStyle/>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endParaRPr lang="ru-RU" dirty="0" smtClean="0"/>
          </a:p>
          <a:p>
            <a:pPr>
              <a:buNone/>
            </a:pPr>
            <a:r>
              <a:rPr lang="ru-RU" dirty="0" smtClean="0"/>
              <a:t>                                  </a:t>
            </a:r>
            <a:r>
              <a:rPr lang="ru-RU" sz="2300" b="1" dirty="0" smtClean="0">
                <a:solidFill>
                  <a:schemeClr val="bg1"/>
                </a:solidFill>
              </a:rPr>
              <a:t>Прабабушка Женя</a:t>
            </a:r>
            <a:endParaRPr lang="ru-RU" sz="2300" b="1" dirty="0">
              <a:solidFill>
                <a:schemeClr val="bg1"/>
              </a:solidFill>
            </a:endParaRPr>
          </a:p>
        </p:txBody>
      </p:sp>
      <p:sp>
        <p:nvSpPr>
          <p:cNvPr id="13" name="Прямоугольник 12"/>
          <p:cNvSpPr/>
          <p:nvPr/>
        </p:nvSpPr>
        <p:spPr>
          <a:xfrm>
            <a:off x="2071670" y="4096226"/>
            <a:ext cx="6000792" cy="2000548"/>
          </a:xfrm>
          <a:prstGeom prst="rect">
            <a:avLst/>
          </a:prstGeom>
        </p:spPr>
        <p:txBody>
          <a:bodyPr wrap="square">
            <a:spAutoFit/>
          </a:bodyPr>
          <a:lstStyle/>
          <a:p>
            <a:pPr lvl="0" eaLnBrk="0" fontAlgn="base" hangingPunct="0">
              <a:spcBef>
                <a:spcPct val="0"/>
              </a:spcBef>
              <a:spcAft>
                <a:spcPct val="0"/>
              </a:spcAft>
            </a:pPr>
            <a:endParaRPr lang="ru-RU" b="1" dirty="0" smtClean="0">
              <a:solidFill>
                <a:srgbClr val="00206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lang="ru-RU" b="1" dirty="0" smtClean="0">
              <a:solidFill>
                <a:srgbClr val="00206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b="1" dirty="0" smtClean="0">
                <a:solidFill>
                  <a:srgbClr val="002060"/>
                </a:solidFill>
                <a:latin typeface="Times New Roman" pitchFamily="18" charset="0"/>
                <a:ea typeface="Times New Roman" pitchFamily="18" charset="0"/>
                <a:cs typeface="Times New Roman" pitchFamily="18" charset="0"/>
              </a:rPr>
              <a:t>              </a:t>
            </a:r>
          </a:p>
          <a:p>
            <a:pPr lvl="0" eaLnBrk="0" fontAlgn="base" hangingPunct="0">
              <a:spcBef>
                <a:spcPct val="0"/>
              </a:spcBef>
              <a:spcAft>
                <a:spcPct val="0"/>
              </a:spcAft>
            </a:pPr>
            <a:endParaRPr lang="ru-RU" b="1" dirty="0" smtClean="0">
              <a:solidFill>
                <a:srgbClr val="00206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lang="ru-RU" b="1" dirty="0" smtClean="0">
              <a:solidFill>
                <a:srgbClr val="00206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lang="ru-RU" sz="1600" b="1" dirty="0" smtClean="0">
              <a:solidFill>
                <a:srgbClr val="00206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sz="1600" b="1" dirty="0" smtClean="0">
                <a:solidFill>
                  <a:schemeClr val="bg1"/>
                </a:solidFill>
                <a:latin typeface="Times New Roman" pitchFamily="18" charset="0"/>
                <a:ea typeface="Times New Roman" pitchFamily="18" charset="0"/>
                <a:cs typeface="Times New Roman" pitchFamily="18" charset="0"/>
              </a:rPr>
              <a:t> </a:t>
            </a:r>
            <a:r>
              <a:rPr lang="ru-RU" b="1" dirty="0" smtClean="0">
                <a:solidFill>
                  <a:schemeClr val="bg1"/>
                </a:solidFill>
                <a:ea typeface="Times New Roman" pitchFamily="18" charset="0"/>
                <a:cs typeface="Times New Roman" pitchFamily="18" charset="0"/>
              </a:rPr>
              <a:t>Автор рассказа: Соколова Варвара, 7 лет</a:t>
            </a:r>
            <a:endParaRPr lang="ru-RU" b="1" dirty="0" smtClean="0">
              <a:solidFill>
                <a:schemeClr val="bg1"/>
              </a:solidFill>
              <a:cs typeface="Arial" pitchFamily="34" charset="0"/>
            </a:endParaRPr>
          </a:p>
        </p:txBody>
      </p:sp>
      <p:pic>
        <p:nvPicPr>
          <p:cNvPr id="14" name="Рисунок 13" descr="C:\Users\рябинка\Documents\Scan0155.jpg"/>
          <p:cNvPicPr/>
          <p:nvPr/>
        </p:nvPicPr>
        <p:blipFill>
          <a:blip r:embed="rId4" cstate="print"/>
          <a:srcRect l="63201" t="11698" r="25077" b="46143"/>
          <a:stretch>
            <a:fillRect/>
          </a:stretch>
        </p:blipFill>
        <p:spPr bwMode="auto">
          <a:xfrm>
            <a:off x="6643702" y="1142984"/>
            <a:ext cx="1714512" cy="3786214"/>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9" name="Прямоугольник 8"/>
          <p:cNvSpPr/>
          <p:nvPr/>
        </p:nvSpPr>
        <p:spPr>
          <a:xfrm>
            <a:off x="714348" y="404664"/>
            <a:ext cx="6429420" cy="1015663"/>
          </a:xfrm>
          <a:prstGeom prst="rect">
            <a:avLst/>
          </a:prstGeom>
        </p:spPr>
        <p:txBody>
          <a:bodyPr wrap="square">
            <a:spAutoFit/>
          </a:bodyPr>
          <a:lstStyle/>
          <a:p>
            <a:pPr algn="ctr"/>
            <a:endParaRPr lang="ru-RU" sz="2000" b="1" dirty="0" smtClean="0">
              <a:solidFill>
                <a:schemeClr val="bg1"/>
              </a:solidFill>
              <a:latin typeface="Verdana" pitchFamily="34" charset="0"/>
              <a:ea typeface="Verdana" pitchFamily="34" charset="0"/>
              <a:cs typeface="Verdana" pitchFamily="34" charset="0"/>
            </a:endParaRPr>
          </a:p>
          <a:p>
            <a:pPr algn="ctr"/>
            <a:r>
              <a:rPr lang="ru-RU" sz="2000" b="1" dirty="0" smtClean="0">
                <a:solidFill>
                  <a:schemeClr val="bg1"/>
                </a:solidFill>
                <a:latin typeface="Verdana" pitchFamily="34" charset="0"/>
                <a:ea typeface="Verdana" pitchFamily="34" charset="0"/>
                <a:cs typeface="Verdana" pitchFamily="34" charset="0"/>
              </a:rPr>
              <a:t>«Не учи безделью, а учи рукоделью»</a:t>
            </a:r>
            <a:r>
              <a:rPr lang="ru-RU" sz="2000" dirty="0" smtClean="0"/>
              <a:t>.</a:t>
            </a:r>
          </a:p>
          <a:p>
            <a:pPr algn="ctr"/>
            <a:endParaRPr lang="ru-RU" sz="2000" b="1" dirty="0" smtClean="0">
              <a:solidFill>
                <a:schemeClr val="bg1"/>
              </a:solidFill>
              <a:latin typeface="Verdana" pitchFamily="34" charset="0"/>
              <a:ea typeface="Verdana" pitchFamily="34" charset="0"/>
              <a:cs typeface="Verdana" pitchFamily="34" charset="0"/>
            </a:endParaRPr>
          </a:p>
        </p:txBody>
      </p:sp>
      <p:sp>
        <p:nvSpPr>
          <p:cNvPr id="10" name="Прямоугольник 9"/>
          <p:cNvSpPr/>
          <p:nvPr/>
        </p:nvSpPr>
        <p:spPr>
          <a:xfrm>
            <a:off x="1857356" y="3244334"/>
            <a:ext cx="4754273" cy="2585323"/>
          </a:xfrm>
          <a:prstGeom prst="rect">
            <a:avLst/>
          </a:prstGeom>
        </p:spPr>
        <p:txBody>
          <a:bodyPr wrap="square">
            <a:spAutoFit/>
          </a:bodyPr>
          <a:lstStyle/>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r>
              <a:rPr lang="ru-RU" b="1" dirty="0" smtClean="0">
                <a:solidFill>
                  <a:schemeClr val="bg1"/>
                </a:solidFill>
                <a:cs typeface="Times New Roman" pitchFamily="18" charset="0"/>
              </a:rPr>
              <a:t> </a:t>
            </a:r>
            <a:endParaRPr lang="ru-RU" b="1" dirty="0">
              <a:solidFill>
                <a:schemeClr val="bg1"/>
              </a:solidFill>
            </a:endParaRPr>
          </a:p>
        </p:txBody>
      </p:sp>
      <p:sp>
        <p:nvSpPr>
          <p:cNvPr id="14" name="Текст 13"/>
          <p:cNvSpPr>
            <a:spLocks noGrp="1"/>
          </p:cNvSpPr>
          <p:nvPr>
            <p:ph type="body" sz="quarter" idx="3"/>
          </p:nvPr>
        </p:nvSpPr>
        <p:spPr>
          <a:xfrm>
            <a:off x="4427985" y="4797152"/>
            <a:ext cx="3240360" cy="720080"/>
          </a:xfrm>
        </p:spPr>
        <p:txBody>
          <a:bodyPr>
            <a:normAutofit/>
          </a:bodyPr>
          <a:lstStyle/>
          <a:p>
            <a:r>
              <a:rPr lang="ru-RU" sz="1800" dirty="0" smtClean="0">
                <a:solidFill>
                  <a:schemeClr val="bg1"/>
                </a:solidFill>
              </a:rPr>
              <a:t>«»</a:t>
            </a:r>
            <a:endParaRPr lang="ru-RU" sz="1800" dirty="0">
              <a:solidFill>
                <a:schemeClr val="bg1"/>
              </a:solidFill>
            </a:endParaRPr>
          </a:p>
        </p:txBody>
      </p:sp>
      <p:pic>
        <p:nvPicPr>
          <p:cNvPr id="1026" name="Picture 2"/>
          <p:cNvPicPr>
            <a:picLocks noChangeAspect="1" noChangeArrowheads="1"/>
          </p:cNvPicPr>
          <p:nvPr/>
        </p:nvPicPr>
        <p:blipFill>
          <a:blip r:embed="rId4"/>
          <a:srcRect l="17391" t="39131" r="53261" b="31884"/>
          <a:stretch>
            <a:fillRect/>
          </a:stretch>
        </p:blipFill>
        <p:spPr bwMode="auto">
          <a:xfrm>
            <a:off x="857224" y="1285860"/>
            <a:ext cx="3568328" cy="2643206"/>
          </a:xfrm>
          <a:prstGeom prst="rect">
            <a:avLst/>
          </a:prstGeom>
          <a:ln>
            <a:noFill/>
          </a:ln>
          <a:effectLst>
            <a:softEdge rad="112500"/>
          </a:effectLst>
        </p:spPr>
      </p:pic>
      <p:pic>
        <p:nvPicPr>
          <p:cNvPr id="1027" name="Picture 3"/>
          <p:cNvPicPr>
            <a:picLocks noChangeAspect="1" noChangeArrowheads="1"/>
          </p:cNvPicPr>
          <p:nvPr/>
        </p:nvPicPr>
        <p:blipFill>
          <a:blip r:embed="rId5" cstate="print"/>
          <a:srcRect l="35088" t="56579" r="7018" b="15789"/>
          <a:stretch>
            <a:fillRect/>
          </a:stretch>
        </p:blipFill>
        <p:spPr bwMode="auto">
          <a:xfrm>
            <a:off x="3500430" y="3071810"/>
            <a:ext cx="4786346" cy="3045857"/>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10" name="Прямоугольник 9"/>
          <p:cNvSpPr/>
          <p:nvPr/>
        </p:nvSpPr>
        <p:spPr>
          <a:xfrm>
            <a:off x="2071670" y="857232"/>
            <a:ext cx="6357982" cy="400110"/>
          </a:xfrm>
          <a:prstGeom prst="rect">
            <a:avLst/>
          </a:prstGeom>
        </p:spPr>
        <p:txBody>
          <a:bodyPr wrap="square">
            <a:spAutoFit/>
          </a:bodyPr>
          <a:lstStyle/>
          <a:p>
            <a:pPr lvl="0" algn="just" fontAlgn="base">
              <a:spcBef>
                <a:spcPct val="0"/>
              </a:spcBef>
              <a:spcAft>
                <a:spcPct val="0"/>
              </a:spcAft>
            </a:pPr>
            <a:r>
              <a:rPr lang="ru-RU" sz="2000" b="1" dirty="0" smtClean="0">
                <a:solidFill>
                  <a:srgbClr val="002060"/>
                </a:solidFill>
                <a:latin typeface="Times New Roman" pitchFamily="18" charset="0"/>
                <a:ea typeface="Times New Roman" pitchFamily="18" charset="0"/>
                <a:cs typeface="Times New Roman" pitchFamily="18" charset="0"/>
              </a:rPr>
              <a:t>                           </a:t>
            </a:r>
          </a:p>
        </p:txBody>
      </p:sp>
      <p:sp>
        <p:nvSpPr>
          <p:cNvPr id="9" name="Содержимое 8"/>
          <p:cNvSpPr>
            <a:spLocks noGrp="1"/>
          </p:cNvSpPr>
          <p:nvPr>
            <p:ph idx="1"/>
          </p:nvPr>
        </p:nvSpPr>
        <p:spPr>
          <a:xfrm>
            <a:off x="785786" y="273051"/>
            <a:ext cx="4929222" cy="5656280"/>
          </a:xfrm>
        </p:spPr>
        <p:txBody>
          <a:bodyPr>
            <a:normAutofit/>
          </a:bodyPr>
          <a:lstStyle/>
          <a:p>
            <a:pPr>
              <a:buNone/>
            </a:pPr>
            <a:r>
              <a:rPr lang="ru-RU" sz="2800" b="1" dirty="0" smtClean="0">
                <a:solidFill>
                  <a:schemeClr val="bg1"/>
                </a:solidFill>
              </a:rPr>
              <a:t>      </a:t>
            </a:r>
          </a:p>
          <a:p>
            <a:pPr algn="just">
              <a:buNone/>
            </a:pPr>
            <a:r>
              <a:rPr lang="ru-RU" sz="2800" b="1" dirty="0" smtClean="0">
                <a:solidFill>
                  <a:schemeClr val="bg1"/>
                </a:solidFill>
              </a:rPr>
              <a:t>            Мама-мастерица!</a:t>
            </a:r>
          </a:p>
          <a:p>
            <a:pPr algn="just">
              <a:buNone/>
            </a:pPr>
            <a:r>
              <a:rPr lang="ru-RU" sz="2000" dirty="0" smtClean="0">
                <a:latin typeface="Times New Roman" pitchFamily="18" charset="0"/>
                <a:cs typeface="Times New Roman" pitchFamily="18" charset="0"/>
              </a:rPr>
              <a:t>             Моя мама Маша – мастерица! Она  шьет игрушки, одежду для меня. Мама любит вязать кофточки и шапки с шарфиками. Я думаю, что ее научила вязать  и шить бабушка Ира. У мамы для рукоделия много клубков, ниток, все они хранятся в корзинках и пластиковых контейнерах. Мама даже  меня учит вязать спицами. Однажды мы пробовали вязать зайчика. На Новый год мама вместе с подружкой сделали мне платье «Метелицы», а я наклеивала стразы на юбку.</a:t>
            </a:r>
            <a:endParaRPr lang="ru-RU" sz="2000" dirty="0">
              <a:latin typeface="Times New Roman" pitchFamily="18" charset="0"/>
              <a:cs typeface="Times New Roman" pitchFamily="18" charset="0"/>
            </a:endParaRPr>
          </a:p>
        </p:txBody>
      </p:sp>
      <p:sp>
        <p:nvSpPr>
          <p:cNvPr id="12" name="Прямоугольник 11"/>
          <p:cNvSpPr/>
          <p:nvPr/>
        </p:nvSpPr>
        <p:spPr>
          <a:xfrm>
            <a:off x="2420706" y="3244334"/>
            <a:ext cx="5651756" cy="2862322"/>
          </a:xfrm>
          <a:prstGeom prst="rect">
            <a:avLst/>
          </a:prstGeom>
        </p:spPr>
        <p:txBody>
          <a:bodyPr wrap="square">
            <a:spAutoFit/>
          </a:bodyPr>
          <a:lstStyle/>
          <a:p>
            <a:endParaRPr lang="ru-RU" b="1" dirty="0" smtClean="0">
              <a:solidFill>
                <a:schemeClr val="bg1"/>
              </a:solidFill>
              <a:latin typeface="Times New Roman" pitchFamily="18" charset="0"/>
              <a:ea typeface="Times New Roman" pitchFamily="18" charset="0"/>
              <a:cs typeface="Times New Roman" pitchFamily="18" charset="0"/>
            </a:endParaRPr>
          </a:p>
          <a:p>
            <a:endParaRPr lang="ru-RU" b="1" dirty="0" smtClean="0">
              <a:solidFill>
                <a:schemeClr val="bg1"/>
              </a:solidFill>
              <a:latin typeface="Times New Roman" pitchFamily="18" charset="0"/>
              <a:ea typeface="Times New Roman" pitchFamily="18" charset="0"/>
              <a:cs typeface="Times New Roman" pitchFamily="18" charset="0"/>
            </a:endParaRPr>
          </a:p>
          <a:p>
            <a:endParaRPr lang="ru-RU" b="1" dirty="0" smtClean="0">
              <a:solidFill>
                <a:schemeClr val="bg1"/>
              </a:solidFill>
              <a:latin typeface="Times New Roman" pitchFamily="18" charset="0"/>
              <a:ea typeface="Times New Roman" pitchFamily="18" charset="0"/>
              <a:cs typeface="Times New Roman" pitchFamily="18" charset="0"/>
            </a:endParaRPr>
          </a:p>
          <a:p>
            <a:endParaRPr lang="ru-RU" b="1" dirty="0" smtClean="0">
              <a:solidFill>
                <a:schemeClr val="bg1"/>
              </a:solidFill>
              <a:latin typeface="Times New Roman" pitchFamily="18" charset="0"/>
              <a:ea typeface="Times New Roman" pitchFamily="18" charset="0"/>
              <a:cs typeface="Times New Roman" pitchFamily="18" charset="0"/>
            </a:endParaRPr>
          </a:p>
          <a:p>
            <a:endParaRPr lang="ru-RU" b="1" dirty="0" smtClean="0">
              <a:solidFill>
                <a:schemeClr val="bg1"/>
              </a:solidFill>
              <a:latin typeface="Times New Roman" pitchFamily="18" charset="0"/>
              <a:ea typeface="Times New Roman" pitchFamily="18" charset="0"/>
              <a:cs typeface="Times New Roman" pitchFamily="18" charset="0"/>
            </a:endParaRPr>
          </a:p>
          <a:p>
            <a:endParaRPr lang="ru-RU" b="1" dirty="0" smtClean="0">
              <a:solidFill>
                <a:schemeClr val="bg1"/>
              </a:solidFill>
              <a:latin typeface="Times New Roman" pitchFamily="18" charset="0"/>
              <a:ea typeface="Times New Roman" pitchFamily="18" charset="0"/>
              <a:cs typeface="Times New Roman" pitchFamily="18" charset="0"/>
            </a:endParaRPr>
          </a:p>
          <a:p>
            <a:r>
              <a:rPr lang="ru-RU" b="1" dirty="0" smtClean="0">
                <a:solidFill>
                  <a:schemeClr val="bg1"/>
                </a:solidFill>
                <a:latin typeface="Times New Roman" pitchFamily="18" charset="0"/>
                <a:ea typeface="Times New Roman" pitchFamily="18" charset="0"/>
                <a:cs typeface="Times New Roman" pitchFamily="18" charset="0"/>
              </a:rPr>
              <a:t>        </a:t>
            </a:r>
          </a:p>
          <a:p>
            <a:endParaRPr lang="ru-RU" b="1" dirty="0" smtClean="0">
              <a:solidFill>
                <a:schemeClr val="bg1"/>
              </a:solidFill>
              <a:latin typeface="Times New Roman" pitchFamily="18" charset="0"/>
              <a:ea typeface="Times New Roman" pitchFamily="18" charset="0"/>
              <a:cs typeface="Times New Roman" pitchFamily="18" charset="0"/>
            </a:endParaRPr>
          </a:p>
          <a:p>
            <a:endParaRPr lang="ru-RU" b="1" dirty="0" smtClean="0">
              <a:solidFill>
                <a:schemeClr val="bg1"/>
              </a:solidFill>
              <a:latin typeface="Times New Roman" pitchFamily="18" charset="0"/>
              <a:ea typeface="Times New Roman" pitchFamily="18" charset="0"/>
              <a:cs typeface="Times New Roman" pitchFamily="18" charset="0"/>
            </a:endParaRPr>
          </a:p>
          <a:p>
            <a:r>
              <a:rPr lang="ru-RU" b="1" dirty="0" smtClean="0">
                <a:solidFill>
                  <a:schemeClr val="bg1"/>
                </a:solidFill>
                <a:latin typeface="Times New Roman" pitchFamily="18" charset="0"/>
                <a:ea typeface="Times New Roman" pitchFamily="18" charset="0"/>
                <a:cs typeface="Times New Roman" pitchFamily="18" charset="0"/>
              </a:rPr>
              <a:t>Автор  рассказа: Киселева Нина, 6 ,5 лет</a:t>
            </a:r>
            <a:endParaRPr lang="ru-RU" dirty="0"/>
          </a:p>
        </p:txBody>
      </p:sp>
      <p:pic>
        <p:nvPicPr>
          <p:cNvPr id="13" name="Рисунок 12" descr="F:\Ольга Тихвинская\С 2016\28.02.2018\DSC06859.JPG"/>
          <p:cNvPicPr/>
          <p:nvPr/>
        </p:nvPicPr>
        <p:blipFill>
          <a:blip r:embed="rId4" cstate="print"/>
          <a:srcRect l="47815" t="40800" r="25646" b="8264"/>
          <a:stretch>
            <a:fillRect/>
          </a:stretch>
        </p:blipFill>
        <p:spPr bwMode="auto">
          <a:xfrm>
            <a:off x="5929322" y="1785926"/>
            <a:ext cx="2571768" cy="364333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9" name="Прямоугольник 8"/>
          <p:cNvSpPr/>
          <p:nvPr/>
        </p:nvSpPr>
        <p:spPr>
          <a:xfrm>
            <a:off x="714348" y="714356"/>
            <a:ext cx="6429420" cy="707886"/>
          </a:xfrm>
          <a:prstGeom prst="rect">
            <a:avLst/>
          </a:prstGeom>
        </p:spPr>
        <p:txBody>
          <a:bodyPr wrap="square">
            <a:spAutoFit/>
          </a:bodyPr>
          <a:lstStyle/>
          <a:p>
            <a:pPr algn="ctr"/>
            <a:r>
              <a:rPr lang="ru-RU" sz="2000" b="1" dirty="0" smtClean="0">
                <a:solidFill>
                  <a:schemeClr val="bg1"/>
                </a:solidFill>
                <a:latin typeface="Verdana" pitchFamily="34" charset="0"/>
                <a:ea typeface="Verdana" pitchFamily="34" charset="0"/>
                <a:cs typeface="Verdana" pitchFamily="34" charset="0"/>
              </a:rPr>
              <a:t>«Мало хотеть, надо уметь»</a:t>
            </a:r>
            <a:endParaRPr lang="ru-RU" sz="2000" dirty="0" smtClean="0"/>
          </a:p>
          <a:p>
            <a:pPr algn="ctr"/>
            <a:r>
              <a:rPr lang="ru-RU" sz="2000" b="1" dirty="0" smtClean="0">
                <a:solidFill>
                  <a:schemeClr val="bg1"/>
                </a:solidFill>
                <a:latin typeface="Verdana" pitchFamily="34" charset="0"/>
                <a:ea typeface="Verdana" pitchFamily="34" charset="0"/>
                <a:cs typeface="Verdana" pitchFamily="34" charset="0"/>
              </a:rPr>
              <a:t>                    </a:t>
            </a:r>
            <a:endParaRPr lang="ru-RU" sz="2000" b="1" dirty="0">
              <a:solidFill>
                <a:schemeClr val="bg1"/>
              </a:solidFill>
              <a:latin typeface="Verdana" pitchFamily="34" charset="0"/>
              <a:ea typeface="Verdana" pitchFamily="34" charset="0"/>
              <a:cs typeface="Verdana" pitchFamily="34" charset="0"/>
            </a:endParaRPr>
          </a:p>
        </p:txBody>
      </p:sp>
      <p:sp>
        <p:nvSpPr>
          <p:cNvPr id="10" name="Прямоугольник 9"/>
          <p:cNvSpPr/>
          <p:nvPr/>
        </p:nvSpPr>
        <p:spPr>
          <a:xfrm>
            <a:off x="928662" y="3244334"/>
            <a:ext cx="5682967" cy="2585323"/>
          </a:xfrm>
          <a:prstGeom prst="rect">
            <a:avLst/>
          </a:prstGeom>
        </p:spPr>
        <p:txBody>
          <a:bodyPr wrap="square">
            <a:spAutoFit/>
          </a:bodyPr>
          <a:lstStyle/>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b="1" dirty="0" smtClean="0">
              <a:solidFill>
                <a:schemeClr val="bg1"/>
              </a:solidFill>
              <a:latin typeface="Times New Roman" pitchFamily="18" charset="0"/>
              <a:cs typeface="Times New Roman" pitchFamily="18" charset="0"/>
            </a:endParaRPr>
          </a:p>
          <a:p>
            <a:endParaRPr lang="ru-RU" b="1" dirty="0" smtClean="0">
              <a:solidFill>
                <a:schemeClr val="bg1"/>
              </a:solidFill>
              <a:latin typeface="Times New Roman" pitchFamily="18" charset="0"/>
              <a:cs typeface="Times New Roman" pitchFamily="18" charset="0"/>
            </a:endParaRPr>
          </a:p>
          <a:p>
            <a:r>
              <a:rPr lang="ru-RU" b="1" dirty="0" smtClean="0">
                <a:solidFill>
                  <a:schemeClr val="bg1"/>
                </a:solidFill>
                <a:cs typeface="Times New Roman" pitchFamily="18" charset="0"/>
              </a:rPr>
              <a:t>«Бабушкин колокольчик» </a:t>
            </a:r>
            <a:endParaRPr lang="ru-RU" b="1" dirty="0">
              <a:solidFill>
                <a:schemeClr val="bg1"/>
              </a:solidFill>
            </a:endParaRPr>
          </a:p>
        </p:txBody>
      </p:sp>
      <p:pic>
        <p:nvPicPr>
          <p:cNvPr id="2050" name="Picture 2"/>
          <p:cNvPicPr>
            <a:picLocks noChangeAspect="1" noChangeArrowheads="1"/>
          </p:cNvPicPr>
          <p:nvPr/>
        </p:nvPicPr>
        <p:blipFill>
          <a:blip r:embed="rId4" cstate="print"/>
          <a:srcRect l="4762" t="16072" r="16666"/>
          <a:stretch>
            <a:fillRect/>
          </a:stretch>
        </p:blipFill>
        <p:spPr bwMode="auto">
          <a:xfrm>
            <a:off x="1071538" y="1571612"/>
            <a:ext cx="2643206" cy="3764518"/>
          </a:xfrm>
          <a:prstGeom prst="rect">
            <a:avLst/>
          </a:prstGeom>
          <a:noFill/>
          <a:ln w="9525">
            <a:noFill/>
            <a:miter lim="800000"/>
            <a:headEnd/>
            <a:tailEnd/>
          </a:ln>
          <a:effectLst/>
        </p:spPr>
      </p:pic>
      <p:pic>
        <p:nvPicPr>
          <p:cNvPr id="2051" name="Picture 3" descr="D:\Фото\ДС занятия\по работе общие фото\IMG_20180216_105749.jpg"/>
          <p:cNvPicPr>
            <a:picLocks noChangeAspect="1" noChangeArrowheads="1"/>
          </p:cNvPicPr>
          <p:nvPr/>
        </p:nvPicPr>
        <p:blipFill>
          <a:blip r:embed="rId5" cstate="print"/>
          <a:srcRect l="3922" t="33823" r="5882"/>
          <a:stretch>
            <a:fillRect/>
          </a:stretch>
        </p:blipFill>
        <p:spPr bwMode="auto">
          <a:xfrm>
            <a:off x="4286248" y="2500306"/>
            <a:ext cx="2525580" cy="2786082"/>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71470" y="0"/>
            <a:ext cx="921547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10" name="Прямоугольник 9"/>
          <p:cNvSpPr/>
          <p:nvPr/>
        </p:nvSpPr>
        <p:spPr>
          <a:xfrm>
            <a:off x="2071670" y="857232"/>
            <a:ext cx="6357982" cy="400110"/>
          </a:xfrm>
          <a:prstGeom prst="rect">
            <a:avLst/>
          </a:prstGeom>
        </p:spPr>
        <p:txBody>
          <a:bodyPr wrap="square">
            <a:spAutoFit/>
          </a:bodyPr>
          <a:lstStyle/>
          <a:p>
            <a:pPr lvl="0" algn="just" fontAlgn="base">
              <a:spcBef>
                <a:spcPct val="0"/>
              </a:spcBef>
              <a:spcAft>
                <a:spcPct val="0"/>
              </a:spcAft>
            </a:pPr>
            <a:r>
              <a:rPr lang="ru-RU" sz="2000" b="1" dirty="0" smtClean="0">
                <a:solidFill>
                  <a:srgbClr val="002060"/>
                </a:solidFill>
                <a:latin typeface="Times New Roman" pitchFamily="18" charset="0"/>
                <a:ea typeface="Times New Roman" pitchFamily="18" charset="0"/>
                <a:cs typeface="Times New Roman" pitchFamily="18" charset="0"/>
              </a:rPr>
              <a:t>                           </a:t>
            </a:r>
          </a:p>
        </p:txBody>
      </p:sp>
      <p:sp>
        <p:nvSpPr>
          <p:cNvPr id="9" name="Содержимое 8"/>
          <p:cNvSpPr>
            <a:spLocks noGrp="1"/>
          </p:cNvSpPr>
          <p:nvPr>
            <p:ph idx="1"/>
          </p:nvPr>
        </p:nvSpPr>
        <p:spPr>
          <a:xfrm>
            <a:off x="714348" y="273050"/>
            <a:ext cx="7572428" cy="5853113"/>
          </a:xfrm>
        </p:spPr>
        <p:txBody>
          <a:bodyPr/>
          <a:lstStyle/>
          <a:p>
            <a:pPr>
              <a:buNone/>
            </a:pPr>
            <a:endParaRPr lang="ru-RU" dirty="0" smtClean="0"/>
          </a:p>
          <a:p>
            <a:pPr>
              <a:buNone/>
            </a:pPr>
            <a:r>
              <a:rPr lang="ru-RU" dirty="0" smtClean="0"/>
              <a:t>             </a:t>
            </a:r>
            <a:r>
              <a:rPr lang="ru-RU" sz="2800" b="1" dirty="0" smtClean="0">
                <a:solidFill>
                  <a:schemeClr val="bg1"/>
                </a:solidFill>
              </a:rPr>
              <a:t>Бабушка – рукодельница!</a:t>
            </a:r>
          </a:p>
          <a:p>
            <a:pPr algn="just">
              <a:buNone/>
            </a:pPr>
            <a:r>
              <a:rPr lang="ru-RU" sz="2000" dirty="0" smtClean="0">
                <a:latin typeface="Times New Roman" pitchFamily="18" charset="0"/>
                <a:cs typeface="Times New Roman" pitchFamily="18" charset="0"/>
              </a:rPr>
              <a:t>            Мою бабушку зовут Вера, это мамина мама. Бабушка умеет вязать одежду. Она мне связала синий шарф, маме Оле связала красивую кофту. Еще бабушка умеет плести из бисера цветы всякие. Она их ставит за стекла в шкаф. А сейчас бабушка вместе с мамой делают из бисера цветок, по-моему «колокольчик» в садик на Ярмарку. </a:t>
            </a:r>
          </a:p>
          <a:p>
            <a:pPr algn="just">
              <a:buNone/>
            </a:pPr>
            <a:r>
              <a:rPr lang="ru-RU" sz="2000" dirty="0" smtClean="0">
                <a:latin typeface="Times New Roman" pitchFamily="18" charset="0"/>
                <a:cs typeface="Times New Roman" pitchFamily="18" charset="0"/>
              </a:rPr>
              <a:t>             Наверно моя бабушка рукодельница!</a:t>
            </a:r>
          </a:p>
          <a:p>
            <a:pPr algn="just">
              <a:buNone/>
            </a:pPr>
            <a:endParaRPr lang="ru-RU" sz="2000" dirty="0" smtClean="0">
              <a:latin typeface="Times New Roman" pitchFamily="18" charset="0"/>
              <a:cs typeface="Times New Roman" pitchFamily="18" charset="0"/>
            </a:endParaRPr>
          </a:p>
          <a:p>
            <a:pPr lvl="0" algn="just">
              <a:buNone/>
            </a:pPr>
            <a:r>
              <a:rPr lang="ru-RU" sz="2000" dirty="0" smtClean="0">
                <a:latin typeface="Times New Roman" pitchFamily="18" charset="0"/>
                <a:cs typeface="Times New Roman" pitchFamily="18" charset="0"/>
              </a:rPr>
              <a:t>                </a:t>
            </a:r>
            <a:r>
              <a:rPr lang="ru-RU" sz="2000" b="1" dirty="0" smtClean="0">
                <a:solidFill>
                  <a:schemeClr val="bg1"/>
                </a:solidFill>
                <a:latin typeface="Times New Roman" pitchFamily="18" charset="0"/>
                <a:ea typeface="Times New Roman" pitchFamily="18" charset="0"/>
                <a:cs typeface="Times New Roman" pitchFamily="18" charset="0"/>
              </a:rPr>
              <a:t>Автор  рассказа: Щербаков Иван, 6 лет</a:t>
            </a:r>
            <a:endParaRPr lang="ru-RU" sz="2000" b="1" dirty="0" smtClean="0">
              <a:solidFill>
                <a:schemeClr val="bg1"/>
              </a:solidFill>
              <a:latin typeface="Arial" pitchFamily="34" charset="0"/>
              <a:cs typeface="Arial" pitchFamily="34"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buNone/>
            </a:pPr>
            <a:endParaRPr lang="ru-RU"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714404"/>
            <a:ext cx="7715304" cy="5970865"/>
          </a:xfrm>
          <a:prstGeom prst="rect">
            <a:avLst/>
          </a:prstGeom>
        </p:spPr>
        <p:txBody>
          <a:bodyPr wrap="square">
            <a:spAutoFit/>
          </a:bodyPr>
          <a:lstStyle/>
          <a:p>
            <a:pPr lvl="0" indent="450850" algn="just" fontAlgn="base">
              <a:spcBef>
                <a:spcPct val="0"/>
              </a:spcBef>
              <a:spcAft>
                <a:spcPct val="0"/>
              </a:spcAft>
            </a:pPr>
            <a:endParaRPr lang="ru-RU" sz="1100" b="1" dirty="0" smtClean="0">
              <a:solidFill>
                <a:srgbClr val="000000"/>
              </a:solidFill>
              <a:latin typeface="Times New Roman" pitchFamily="18" charset="0"/>
              <a:ea typeface="Verdana"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Verdana"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Verdana"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Verdana"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Verdana"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Verdana"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Verdana"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Verdana" pitchFamily="34" charset="0"/>
                <a:cs typeface="Times New Roman" pitchFamily="18" charset="0"/>
              </a:rPr>
              <a:t>                                                  </a:t>
            </a:r>
          </a:p>
          <a:p>
            <a:pPr lvl="0" indent="450850" algn="just" fontAlgn="base">
              <a:spcBef>
                <a:spcPct val="0"/>
              </a:spcBef>
              <a:spcAft>
                <a:spcPct val="0"/>
              </a:spcAft>
            </a:pPr>
            <a:r>
              <a:rPr lang="ru-RU" sz="1100" b="1" dirty="0" smtClean="0">
                <a:solidFill>
                  <a:srgbClr val="000000"/>
                </a:solidFill>
                <a:latin typeface="Times New Roman" pitchFamily="18" charset="0"/>
                <a:ea typeface="Verdana" pitchFamily="34" charset="0"/>
                <a:cs typeface="Times New Roman" pitchFamily="18" charset="0"/>
              </a:rPr>
              <a:t>                                                  </a:t>
            </a:r>
            <a:r>
              <a:rPr lang="ru-RU" sz="2400" b="1" dirty="0" smtClean="0">
                <a:solidFill>
                  <a:schemeClr val="bg1"/>
                </a:solidFill>
                <a:latin typeface="Verdana" pitchFamily="34" charset="0"/>
                <a:ea typeface="Verdana" pitchFamily="34" charset="0"/>
                <a:cs typeface="Verdana" pitchFamily="34" charset="0"/>
              </a:rPr>
              <a:t>Введени</a:t>
            </a:r>
            <a:r>
              <a:rPr lang="ru-RU" sz="2000" b="1" dirty="0" smtClean="0">
                <a:solidFill>
                  <a:schemeClr val="bg1"/>
                </a:solidFill>
                <a:latin typeface="Verdana" pitchFamily="34" charset="0"/>
                <a:ea typeface="Verdana" pitchFamily="34" charset="0"/>
                <a:cs typeface="Verdana" pitchFamily="34" charset="0"/>
              </a:rPr>
              <a:t>е</a:t>
            </a:r>
          </a:p>
          <a:p>
            <a:pPr lvl="0" indent="450850" algn="ctr" fontAlgn="base">
              <a:spcBef>
                <a:spcPct val="0"/>
              </a:spcBef>
              <a:spcAft>
                <a:spcPct val="0"/>
              </a:spcAft>
            </a:pPr>
            <a:endParaRPr lang="ru-RU"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dirty="0" smtClean="0">
                <a:latin typeface="Times New Roman" pitchFamily="18" charset="0"/>
                <a:ea typeface="Calibri" pitchFamily="34" charset="0"/>
                <a:cs typeface="Times New Roman" pitchFamily="18" charset="0"/>
              </a:rPr>
              <a:t>Славится Россия своими мастерами -  умельцами! Русская матрёшка, дымковская игрушка, гжель, хохлома, </a:t>
            </a:r>
            <a:r>
              <a:rPr lang="ru-RU" dirty="0" err="1" smtClean="0">
                <a:latin typeface="Times New Roman" pitchFamily="18" charset="0"/>
                <a:ea typeface="Calibri" pitchFamily="34" charset="0"/>
                <a:cs typeface="Times New Roman" pitchFamily="18" charset="0"/>
              </a:rPr>
              <a:t>гаютинская</a:t>
            </a:r>
            <a:r>
              <a:rPr lang="ru-RU" dirty="0" smtClean="0">
                <a:latin typeface="Times New Roman" pitchFamily="18" charset="0"/>
                <a:ea typeface="Calibri" pitchFamily="34" charset="0"/>
                <a:cs typeface="Times New Roman" pitchFamily="18" charset="0"/>
              </a:rPr>
              <a:t> роспись, палехские ларцы и шкатулки. Каждый путешественник может найти сувенир по душе и непременно увезти с собой частичку земли Русской. Живя тысячелетия на этой земле, народ просеял через невидимое сито все культурные ценности.  И то, что дошло до нас, должно быть дорого нам.  Мы должны хранить и беречь  произведения  народного творчества, национальную одежду,  изумительные народные праздники и художественные ремесла. Ибо это корни, питавшие и питающие нас, это не только день сегодняшний, но и наше будущее. Сейчас наша планета похожа на гигантский фантастический музей Вечности, главным экспонатом которого является вдохновение, работа мастера. Сегодня художественные изделия, выполненные народными мастерами из различных материалов, служат непременной частью повседневной жизни человека, они вошли в быт как необходимые предметы.</a:t>
            </a: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9" name="Прямоугольник 8"/>
          <p:cNvSpPr/>
          <p:nvPr/>
        </p:nvSpPr>
        <p:spPr>
          <a:xfrm>
            <a:off x="714348" y="404664"/>
            <a:ext cx="6429420" cy="707886"/>
          </a:xfrm>
          <a:prstGeom prst="rect">
            <a:avLst/>
          </a:prstGeom>
        </p:spPr>
        <p:txBody>
          <a:bodyPr wrap="square">
            <a:spAutoFit/>
          </a:bodyPr>
          <a:lstStyle/>
          <a:p>
            <a:pPr algn="ctr"/>
            <a:endParaRPr lang="ru-RU" sz="2000" b="1" dirty="0" smtClean="0">
              <a:solidFill>
                <a:schemeClr val="bg1"/>
              </a:solidFill>
              <a:latin typeface="Verdana" pitchFamily="34" charset="0"/>
              <a:ea typeface="Verdana" pitchFamily="34" charset="0"/>
              <a:cs typeface="Verdana" pitchFamily="34" charset="0"/>
            </a:endParaRPr>
          </a:p>
          <a:p>
            <a:pPr algn="ctr"/>
            <a:r>
              <a:rPr lang="ru-RU" sz="2000" b="1" dirty="0" smtClean="0">
                <a:solidFill>
                  <a:schemeClr val="bg1"/>
                </a:solidFill>
                <a:latin typeface="Verdana" pitchFamily="34" charset="0"/>
                <a:ea typeface="Verdana" pitchFamily="34" charset="0"/>
                <a:cs typeface="Verdana" pitchFamily="34" charset="0"/>
              </a:rPr>
              <a:t>«»</a:t>
            </a:r>
            <a:endParaRPr lang="ru-RU" sz="2000" b="1" dirty="0">
              <a:solidFill>
                <a:schemeClr val="bg1"/>
              </a:solidFill>
              <a:latin typeface="Verdana" pitchFamily="34" charset="0"/>
              <a:ea typeface="Verdana" pitchFamily="34" charset="0"/>
              <a:cs typeface="Verdana" pitchFamily="34" charset="0"/>
            </a:endParaRPr>
          </a:p>
        </p:txBody>
      </p:sp>
      <p:sp>
        <p:nvSpPr>
          <p:cNvPr id="10" name="Прямоугольник 9"/>
          <p:cNvSpPr/>
          <p:nvPr/>
        </p:nvSpPr>
        <p:spPr>
          <a:xfrm>
            <a:off x="1857356" y="3244334"/>
            <a:ext cx="4754273" cy="2585323"/>
          </a:xfrm>
          <a:prstGeom prst="rect">
            <a:avLst/>
          </a:prstGeom>
        </p:spPr>
        <p:txBody>
          <a:bodyPr wrap="square">
            <a:spAutoFit/>
          </a:bodyPr>
          <a:lstStyle/>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r>
              <a:rPr lang="ru-RU" b="1" dirty="0" smtClean="0">
                <a:solidFill>
                  <a:schemeClr val="bg1"/>
                </a:solidFill>
                <a:cs typeface="Times New Roman" pitchFamily="18" charset="0"/>
              </a:rPr>
              <a:t> </a:t>
            </a:r>
            <a:endParaRPr lang="ru-RU" b="1" dirty="0">
              <a:solidFill>
                <a:schemeClr val="bg1"/>
              </a:solidFill>
            </a:endParaRPr>
          </a:p>
        </p:txBody>
      </p:sp>
      <p:pic>
        <p:nvPicPr>
          <p:cNvPr id="1027" name="Picture 3"/>
          <p:cNvPicPr>
            <a:picLocks noChangeAspect="1" noChangeArrowheads="1"/>
          </p:cNvPicPr>
          <p:nvPr/>
        </p:nvPicPr>
        <p:blipFill>
          <a:blip r:embed="rId4" cstate="print"/>
          <a:srcRect l="4440" t="12572" r="20904" b="11278"/>
          <a:stretch>
            <a:fillRect/>
          </a:stretch>
        </p:blipFill>
        <p:spPr bwMode="auto">
          <a:xfrm>
            <a:off x="4355976" y="1556792"/>
            <a:ext cx="2594406" cy="3528392"/>
          </a:xfrm>
          <a:prstGeom prst="rect">
            <a:avLst/>
          </a:prstGeom>
          <a:ln>
            <a:noFill/>
          </a:ln>
          <a:effectLst>
            <a:softEdge rad="112500"/>
          </a:effectLst>
        </p:spPr>
      </p:pic>
      <p:pic>
        <p:nvPicPr>
          <p:cNvPr id="1026" name="Picture 2" descr="E:\DSC07722.JPG"/>
          <p:cNvPicPr>
            <a:picLocks noChangeAspect="1" noChangeArrowheads="1"/>
          </p:cNvPicPr>
          <p:nvPr/>
        </p:nvPicPr>
        <p:blipFill>
          <a:blip r:embed="rId5" cstate="print"/>
          <a:srcRect t="3948" r="10526" b="5251"/>
          <a:stretch>
            <a:fillRect/>
          </a:stretch>
        </p:blipFill>
        <p:spPr bwMode="auto">
          <a:xfrm>
            <a:off x="827584" y="1340768"/>
            <a:ext cx="3384376" cy="4578862"/>
          </a:xfrm>
          <a:prstGeom prst="rect">
            <a:avLst/>
          </a:prstGeom>
          <a:ln>
            <a:noFill/>
          </a:ln>
          <a:effectLst>
            <a:softEdge rad="112500"/>
          </a:effectLst>
        </p:spPr>
      </p:pic>
      <p:sp>
        <p:nvSpPr>
          <p:cNvPr id="14" name="Текст 13"/>
          <p:cNvSpPr>
            <a:spLocks noGrp="1"/>
          </p:cNvSpPr>
          <p:nvPr>
            <p:ph type="body" sz="quarter" idx="3"/>
          </p:nvPr>
        </p:nvSpPr>
        <p:spPr>
          <a:xfrm>
            <a:off x="4427985" y="4797152"/>
            <a:ext cx="3240360" cy="720080"/>
          </a:xfrm>
        </p:spPr>
        <p:txBody>
          <a:bodyPr>
            <a:normAutofit/>
          </a:bodyPr>
          <a:lstStyle/>
          <a:p>
            <a:r>
              <a:rPr lang="ru-RU" sz="1800" dirty="0" smtClean="0">
                <a:solidFill>
                  <a:schemeClr val="bg1"/>
                </a:solidFill>
              </a:rPr>
              <a:t>«Чудо моей мамочки»</a:t>
            </a:r>
            <a:endParaRPr lang="ru-RU" sz="1800"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10" name="Прямоугольник 9"/>
          <p:cNvSpPr/>
          <p:nvPr/>
        </p:nvSpPr>
        <p:spPr>
          <a:xfrm>
            <a:off x="2071670" y="857232"/>
            <a:ext cx="6357982" cy="400110"/>
          </a:xfrm>
          <a:prstGeom prst="rect">
            <a:avLst/>
          </a:prstGeom>
        </p:spPr>
        <p:txBody>
          <a:bodyPr wrap="square">
            <a:spAutoFit/>
          </a:bodyPr>
          <a:lstStyle/>
          <a:p>
            <a:pPr lvl="0" algn="just" fontAlgn="base">
              <a:spcBef>
                <a:spcPct val="0"/>
              </a:spcBef>
              <a:spcAft>
                <a:spcPct val="0"/>
              </a:spcAft>
            </a:pPr>
            <a:r>
              <a:rPr lang="ru-RU" sz="2000" b="1" dirty="0" smtClean="0">
                <a:solidFill>
                  <a:srgbClr val="002060"/>
                </a:solidFill>
                <a:latin typeface="Times New Roman" pitchFamily="18" charset="0"/>
                <a:ea typeface="Times New Roman" pitchFamily="18" charset="0"/>
                <a:cs typeface="Times New Roman" pitchFamily="18" charset="0"/>
              </a:rPr>
              <a:t>                           </a:t>
            </a:r>
          </a:p>
        </p:txBody>
      </p:sp>
      <p:sp>
        <p:nvSpPr>
          <p:cNvPr id="9" name="Содержимое 8"/>
          <p:cNvSpPr>
            <a:spLocks noGrp="1"/>
          </p:cNvSpPr>
          <p:nvPr>
            <p:ph idx="1"/>
          </p:nvPr>
        </p:nvSpPr>
        <p:spPr>
          <a:xfrm>
            <a:off x="714348" y="620689"/>
            <a:ext cx="5801868" cy="4320480"/>
          </a:xfrm>
        </p:spPr>
        <p:txBody>
          <a:bodyPr>
            <a:normAutofit fontScale="25000" lnSpcReduction="20000"/>
          </a:bodyPr>
          <a:lstStyle/>
          <a:p>
            <a:pPr>
              <a:buNone/>
            </a:pPr>
            <a:endParaRPr lang="ru-RU" dirty="0" smtClean="0"/>
          </a:p>
          <a:p>
            <a:pPr>
              <a:buNone/>
            </a:pPr>
            <a:r>
              <a:rPr lang="ru-RU" sz="8000" dirty="0" smtClean="0"/>
              <a:t>                      </a:t>
            </a:r>
            <a:r>
              <a:rPr lang="ru-RU" sz="9600" b="1" dirty="0" smtClean="0">
                <a:solidFill>
                  <a:schemeClr val="bg1"/>
                </a:solidFill>
                <a:latin typeface="Times New Roman" pitchFamily="18" charset="0"/>
                <a:cs typeface="Times New Roman" pitchFamily="18" charset="0"/>
              </a:rPr>
              <a:t>Мамочкины работы</a:t>
            </a:r>
          </a:p>
          <a:p>
            <a:pPr algn="just">
              <a:buNone/>
            </a:pPr>
            <a:r>
              <a:rPr lang="ru-RU" sz="2600" dirty="0" smtClean="0">
                <a:latin typeface="Times New Roman" pitchFamily="18" charset="0"/>
                <a:cs typeface="Times New Roman" pitchFamily="18" charset="0"/>
              </a:rPr>
              <a:t>                                  </a:t>
            </a:r>
            <a:r>
              <a:rPr lang="ru-RU" sz="8000" dirty="0" smtClean="0">
                <a:latin typeface="Times New Roman" pitchFamily="18" charset="0"/>
                <a:cs typeface="Times New Roman" pitchFamily="18" charset="0"/>
              </a:rPr>
              <a:t>Моя мама Аня добрая, красивая, веселая. Мама любит смотреть кино и готовить, а больше всего она умеет и любит мастерить поделки своими руками для нас с братом </a:t>
            </a:r>
            <a:r>
              <a:rPr lang="ru-RU" sz="8000" dirty="0" err="1" smtClean="0">
                <a:latin typeface="Times New Roman" pitchFamily="18" charset="0"/>
                <a:cs typeface="Times New Roman" pitchFamily="18" charset="0"/>
              </a:rPr>
              <a:t>Арсюшей</a:t>
            </a:r>
            <a:r>
              <a:rPr lang="ru-RU" sz="8000" dirty="0" smtClean="0">
                <a:latin typeface="Times New Roman" pitchFamily="18" charset="0"/>
                <a:cs typeface="Times New Roman" pitchFamily="18" charset="0"/>
              </a:rPr>
              <a:t>. Она сделала  удивительную корзинку с цветами на Ярмарку в детский садик, сшила кукол: мужичка и барышню для брата, когда ему нужны были поделки в школу. Мамочка их делает аккуратно, с любовью. Мне очень нравятся мамины поделки, они получаются самые необыкновенные, самые красивые! </a:t>
            </a:r>
          </a:p>
          <a:p>
            <a:pPr algn="just">
              <a:buNone/>
            </a:pPr>
            <a:r>
              <a:rPr lang="ru-RU" sz="8000" dirty="0" smtClean="0">
                <a:latin typeface="Times New Roman" pitchFamily="18" charset="0"/>
                <a:cs typeface="Times New Roman" pitchFamily="18" charset="0"/>
              </a:rPr>
              <a:t>           Моя мамочка – рукодельница, потому что она все делает руками.</a:t>
            </a:r>
          </a:p>
          <a:p>
            <a:pPr>
              <a:buNone/>
            </a:pPr>
            <a:endParaRPr lang="ru-RU" sz="55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buNone/>
            </a:pPr>
            <a:r>
              <a:rPr lang="ru-RU" sz="2000" dirty="0" smtClean="0">
                <a:latin typeface="Times New Roman" pitchFamily="18" charset="0"/>
                <a:cs typeface="Times New Roman" pitchFamily="18" charset="0"/>
              </a:rPr>
              <a:t>                                       </a:t>
            </a:r>
            <a:r>
              <a:rPr lang="ru-RU" sz="7200" b="1" dirty="0" smtClean="0">
                <a:solidFill>
                  <a:schemeClr val="bg1"/>
                </a:solidFill>
                <a:ea typeface="Times New Roman" pitchFamily="18" charset="0"/>
                <a:cs typeface="Times New Roman" pitchFamily="18" charset="0"/>
              </a:rPr>
              <a:t>Автор  рассказа: Стрелов Арсений , 5 лет</a:t>
            </a:r>
            <a:endParaRPr lang="ru-RU" sz="7200" b="1" dirty="0" smtClean="0">
              <a:solidFill>
                <a:schemeClr val="bg1"/>
              </a:solidFill>
              <a:cs typeface="Arial" pitchFamily="34" charset="0"/>
            </a:endParaRPr>
          </a:p>
          <a:p>
            <a:pPr lvl="0">
              <a:buNone/>
            </a:pPr>
            <a:r>
              <a:rPr lang="ru-RU" sz="7200" dirty="0" smtClean="0">
                <a:cs typeface="Times New Roman" pitchFamily="18" charset="0"/>
              </a:rPr>
              <a:t>                                  </a:t>
            </a: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r>
              <a:rPr lang="ru-RU" sz="2000" dirty="0" smtClean="0">
                <a:latin typeface="Times New Roman" pitchFamily="18" charset="0"/>
                <a:cs typeface="Times New Roman" pitchFamily="18" charset="0"/>
              </a:rPr>
              <a:t>                            </a:t>
            </a:r>
            <a:endParaRPr lang="ru-RU" sz="2800" dirty="0"/>
          </a:p>
        </p:txBody>
      </p:sp>
      <p:pic>
        <p:nvPicPr>
          <p:cNvPr id="8" name="Picture 2"/>
          <p:cNvPicPr>
            <a:picLocks noChangeAspect="1" noChangeArrowheads="1"/>
          </p:cNvPicPr>
          <p:nvPr/>
        </p:nvPicPr>
        <p:blipFill>
          <a:blip r:embed="rId4" cstate="print"/>
          <a:srcRect l="21053" t="3947" r="15789" b="3289"/>
          <a:stretch>
            <a:fillRect/>
          </a:stretch>
        </p:blipFill>
        <p:spPr bwMode="auto">
          <a:xfrm>
            <a:off x="6516216" y="1052736"/>
            <a:ext cx="2022352" cy="3960440"/>
          </a:xfrm>
          <a:prstGeom prst="rect">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9" name="Прямоугольник 8"/>
          <p:cNvSpPr/>
          <p:nvPr/>
        </p:nvSpPr>
        <p:spPr>
          <a:xfrm>
            <a:off x="714348" y="404664"/>
            <a:ext cx="6429420" cy="1015663"/>
          </a:xfrm>
          <a:prstGeom prst="rect">
            <a:avLst/>
          </a:prstGeom>
        </p:spPr>
        <p:txBody>
          <a:bodyPr wrap="square">
            <a:spAutoFit/>
          </a:bodyPr>
          <a:lstStyle/>
          <a:p>
            <a:pPr algn="ctr"/>
            <a:endParaRPr lang="ru-RU" sz="2000" b="1" dirty="0" smtClean="0">
              <a:solidFill>
                <a:schemeClr val="bg1"/>
              </a:solidFill>
              <a:latin typeface="Verdana" pitchFamily="34" charset="0"/>
              <a:ea typeface="Verdana" pitchFamily="34" charset="0"/>
              <a:cs typeface="Verdana" pitchFamily="34" charset="0"/>
            </a:endParaRPr>
          </a:p>
          <a:p>
            <a:pPr algn="ctr"/>
            <a:r>
              <a:rPr lang="ru-RU" sz="2000" b="1" dirty="0" smtClean="0">
                <a:solidFill>
                  <a:schemeClr val="bg1"/>
                </a:solidFill>
                <a:latin typeface="Verdana" pitchFamily="34" charset="0"/>
                <a:ea typeface="Verdana" pitchFamily="34" charset="0"/>
                <a:cs typeface="Verdana" pitchFamily="34" charset="0"/>
              </a:rPr>
              <a:t>«Иголка, иголка – ты остра и колка. </a:t>
            </a:r>
          </a:p>
          <a:p>
            <a:pPr algn="ctr"/>
            <a:r>
              <a:rPr lang="ru-RU" sz="2000" b="1" dirty="0" smtClean="0">
                <a:solidFill>
                  <a:schemeClr val="bg1"/>
                </a:solidFill>
                <a:latin typeface="Verdana" pitchFamily="34" charset="0"/>
                <a:ea typeface="Verdana" pitchFamily="34" charset="0"/>
                <a:cs typeface="Verdana" pitchFamily="34" charset="0"/>
              </a:rPr>
              <a:t>Не коли мне пальчик – шей сарафанчик»</a:t>
            </a:r>
            <a:endParaRPr lang="ru-RU" sz="2000" b="1" dirty="0">
              <a:solidFill>
                <a:schemeClr val="bg1"/>
              </a:solidFill>
              <a:latin typeface="Verdana" pitchFamily="34" charset="0"/>
              <a:ea typeface="Verdana" pitchFamily="34" charset="0"/>
              <a:cs typeface="Verdana" pitchFamily="34" charset="0"/>
            </a:endParaRPr>
          </a:p>
        </p:txBody>
      </p:sp>
      <p:sp>
        <p:nvSpPr>
          <p:cNvPr id="10" name="Прямоугольник 9"/>
          <p:cNvSpPr/>
          <p:nvPr/>
        </p:nvSpPr>
        <p:spPr>
          <a:xfrm>
            <a:off x="1857356" y="3244334"/>
            <a:ext cx="4754273" cy="2585323"/>
          </a:xfrm>
          <a:prstGeom prst="rect">
            <a:avLst/>
          </a:prstGeom>
        </p:spPr>
        <p:txBody>
          <a:bodyPr wrap="square">
            <a:spAutoFit/>
          </a:bodyPr>
          <a:lstStyle/>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r>
              <a:rPr lang="ru-RU" b="1" dirty="0" smtClean="0">
                <a:solidFill>
                  <a:schemeClr val="bg1"/>
                </a:solidFill>
                <a:cs typeface="Times New Roman" pitchFamily="18" charset="0"/>
              </a:rPr>
              <a:t> </a:t>
            </a:r>
            <a:endParaRPr lang="ru-RU" b="1" dirty="0">
              <a:solidFill>
                <a:schemeClr val="bg1"/>
              </a:solidFill>
            </a:endParaRPr>
          </a:p>
        </p:txBody>
      </p:sp>
      <p:sp>
        <p:nvSpPr>
          <p:cNvPr id="12" name="Текст 11"/>
          <p:cNvSpPr>
            <a:spLocks noGrp="1"/>
          </p:cNvSpPr>
          <p:nvPr>
            <p:ph type="body" idx="1"/>
          </p:nvPr>
        </p:nvSpPr>
        <p:spPr>
          <a:xfrm>
            <a:off x="3923928" y="5157192"/>
            <a:ext cx="3456384" cy="1080119"/>
          </a:xfrm>
        </p:spPr>
        <p:txBody>
          <a:bodyPr>
            <a:normAutofit/>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p:txBody>
      </p:sp>
      <p:sp>
        <p:nvSpPr>
          <p:cNvPr id="15" name="Текст 14"/>
          <p:cNvSpPr>
            <a:spLocks noGrp="1"/>
          </p:cNvSpPr>
          <p:nvPr>
            <p:ph type="body" sz="quarter" idx="3"/>
          </p:nvPr>
        </p:nvSpPr>
        <p:spPr/>
        <p:txBody>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a:p>
        </p:txBody>
      </p:sp>
      <p:pic>
        <p:nvPicPr>
          <p:cNvPr id="3074" name="Picture 2" descr="C:\Users\Пользователь\Desktop\Мросулина В .Ю\17.jpg"/>
          <p:cNvPicPr>
            <a:picLocks noChangeAspect="1" noChangeArrowheads="1"/>
          </p:cNvPicPr>
          <p:nvPr/>
        </p:nvPicPr>
        <p:blipFill>
          <a:blip r:embed="rId4" cstate="print"/>
          <a:srcRect/>
          <a:stretch>
            <a:fillRect/>
          </a:stretch>
        </p:blipFill>
        <p:spPr bwMode="auto">
          <a:xfrm>
            <a:off x="683568" y="1556792"/>
            <a:ext cx="3242760" cy="4536504"/>
          </a:xfrm>
          <a:prstGeom prst="rect">
            <a:avLst/>
          </a:prstGeom>
          <a:ln>
            <a:noFill/>
          </a:ln>
          <a:effectLst>
            <a:softEdge rad="112500"/>
          </a:effectLst>
        </p:spPr>
      </p:pic>
      <p:pic>
        <p:nvPicPr>
          <p:cNvPr id="3075" name="Picture 3" descr="C:\Users\Пользователь\Desktop\Мросулина В .Ю\18.jpg"/>
          <p:cNvPicPr>
            <a:picLocks noChangeAspect="1" noChangeArrowheads="1"/>
          </p:cNvPicPr>
          <p:nvPr/>
        </p:nvPicPr>
        <p:blipFill>
          <a:blip r:embed="rId5" cstate="print"/>
          <a:srcRect/>
          <a:stretch>
            <a:fillRect/>
          </a:stretch>
        </p:blipFill>
        <p:spPr bwMode="auto">
          <a:xfrm>
            <a:off x="3923928" y="3861048"/>
            <a:ext cx="3224918" cy="2232248"/>
          </a:xfrm>
          <a:prstGeom prst="rect">
            <a:avLst/>
          </a:prstGeom>
          <a:ln>
            <a:noFill/>
          </a:ln>
          <a:effectLst>
            <a:softEdge rad="112500"/>
          </a:effectLst>
        </p:spPr>
      </p:pic>
      <p:pic>
        <p:nvPicPr>
          <p:cNvPr id="3077" name="Picture 5" descr="C:\Users\Пользователь\Desktop\Мросулина В .Ю\24.jpg"/>
          <p:cNvPicPr>
            <a:picLocks noChangeAspect="1" noChangeArrowheads="1"/>
          </p:cNvPicPr>
          <p:nvPr/>
        </p:nvPicPr>
        <p:blipFill>
          <a:blip r:embed="rId6" cstate="print"/>
          <a:srcRect l="14136" t="6061"/>
          <a:stretch>
            <a:fillRect/>
          </a:stretch>
        </p:blipFill>
        <p:spPr bwMode="auto">
          <a:xfrm>
            <a:off x="3995936" y="1628800"/>
            <a:ext cx="3061733" cy="2232248"/>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476672"/>
            <a:ext cx="7386044"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10" name="Прямоугольник 9"/>
          <p:cNvSpPr/>
          <p:nvPr/>
        </p:nvSpPr>
        <p:spPr>
          <a:xfrm>
            <a:off x="2071670" y="332656"/>
            <a:ext cx="6604786" cy="707886"/>
          </a:xfrm>
          <a:prstGeom prst="rect">
            <a:avLst/>
          </a:prstGeom>
        </p:spPr>
        <p:txBody>
          <a:bodyPr wrap="square">
            <a:spAutoFit/>
          </a:bodyPr>
          <a:lstStyle/>
          <a:p>
            <a:pPr lvl="0" algn="just" fontAlgn="base">
              <a:spcBef>
                <a:spcPct val="0"/>
              </a:spcBef>
              <a:spcAft>
                <a:spcPct val="0"/>
              </a:spcAft>
            </a:pPr>
            <a:r>
              <a:rPr lang="ru-RU" sz="2000" b="1" dirty="0" smtClean="0">
                <a:solidFill>
                  <a:srgbClr val="002060"/>
                </a:solidFill>
                <a:latin typeface="Times New Roman" pitchFamily="18" charset="0"/>
                <a:ea typeface="Times New Roman" pitchFamily="18" charset="0"/>
                <a:cs typeface="Times New Roman" pitchFamily="18" charset="0"/>
              </a:rPr>
              <a:t>                           </a:t>
            </a:r>
          </a:p>
          <a:p>
            <a:pPr lvl="0" algn="just" fontAlgn="base">
              <a:spcBef>
                <a:spcPct val="0"/>
              </a:spcBef>
              <a:spcAft>
                <a:spcPct val="0"/>
              </a:spcAft>
            </a:pPr>
            <a:r>
              <a:rPr lang="ru-RU" sz="2000" b="1" dirty="0" smtClean="0">
                <a:solidFill>
                  <a:schemeClr val="bg1"/>
                </a:solidFill>
                <a:latin typeface="Verdana" pitchFamily="34" charset="0"/>
                <a:ea typeface="Verdana" pitchFamily="34" charset="0"/>
                <a:cs typeface="Verdana" pitchFamily="34" charset="0"/>
              </a:rPr>
              <a:t>              Мастерица –портниха!</a:t>
            </a:r>
          </a:p>
        </p:txBody>
      </p:sp>
      <p:sp>
        <p:nvSpPr>
          <p:cNvPr id="9" name="Содержимое 8"/>
          <p:cNvSpPr>
            <a:spLocks noGrp="1"/>
          </p:cNvSpPr>
          <p:nvPr>
            <p:ph idx="1"/>
          </p:nvPr>
        </p:nvSpPr>
        <p:spPr>
          <a:xfrm>
            <a:off x="642910" y="980728"/>
            <a:ext cx="5081218" cy="4536504"/>
          </a:xfrm>
        </p:spPr>
        <p:txBody>
          <a:bodyPr>
            <a:normAutofit fontScale="25000" lnSpcReduction="20000"/>
          </a:bodyPr>
          <a:lstStyle/>
          <a:p>
            <a:pPr>
              <a:buNone/>
            </a:pPr>
            <a:endParaRPr lang="ru-RU" dirty="0" smtClean="0"/>
          </a:p>
          <a:p>
            <a:pPr algn="just">
              <a:buNone/>
            </a:pPr>
            <a:r>
              <a:rPr lang="ru-RU" sz="7200" dirty="0" smtClean="0"/>
              <a:t>              </a:t>
            </a:r>
            <a:r>
              <a:rPr lang="ru-RU" sz="7200" dirty="0" smtClean="0">
                <a:latin typeface="Times New Roman" pitchFamily="18" charset="0"/>
                <a:cs typeface="Times New Roman" pitchFamily="18" charset="0"/>
              </a:rPr>
              <a:t>Моя тетя Вера, с детства  была творческим ребенком.  И часто отдавала предпочтение карандашам и альбому вместо  шумных игр со сверстниками.  Интерес к дизайну и шитью, я думаю ей достался от мамы. Сначала, Вера Юрьевна, как и мама создавала модели и шила, только для своей семьи. Продолжая </a:t>
            </a:r>
            <a:r>
              <a:rPr lang="ru-RU" sz="7200" dirty="0" err="1" smtClean="0">
                <a:latin typeface="Times New Roman" pitchFamily="18" charset="0"/>
                <a:cs typeface="Times New Roman" pitchFamily="18" charset="0"/>
              </a:rPr>
              <a:t>саморазвиваться</a:t>
            </a:r>
            <a:r>
              <a:rPr lang="ru-RU" sz="7200" dirty="0" smtClean="0">
                <a:latin typeface="Times New Roman" pitchFamily="18" charset="0"/>
                <a:cs typeface="Times New Roman" pitchFamily="18" charset="0"/>
              </a:rPr>
              <a:t>, Вера Юрьевна участвовала в конкурсах и была отмечена не только высокими оценками жюри, но и направлена на обучении в школу модельеров В. </a:t>
            </a:r>
            <a:r>
              <a:rPr lang="ru-RU" sz="7200" dirty="0" err="1" smtClean="0">
                <a:latin typeface="Times New Roman" pitchFamily="18" charset="0"/>
                <a:cs typeface="Times New Roman" pitchFamily="18" charset="0"/>
              </a:rPr>
              <a:t>Юдашкина</a:t>
            </a:r>
            <a:r>
              <a:rPr lang="ru-RU" sz="7200" dirty="0" smtClean="0">
                <a:latin typeface="Times New Roman" pitchFamily="18" charset="0"/>
                <a:cs typeface="Times New Roman" pitchFamily="18" charset="0"/>
              </a:rPr>
              <a:t>.  </a:t>
            </a:r>
          </a:p>
          <a:p>
            <a:pPr algn="just">
              <a:buNone/>
            </a:pPr>
            <a:r>
              <a:rPr lang="ru-RU" sz="7200" dirty="0" smtClean="0">
                <a:latin typeface="Times New Roman" pitchFamily="18" charset="0"/>
                <a:cs typeface="Times New Roman" pitchFamily="18" charset="0"/>
              </a:rPr>
              <a:t>             В настоящее время, тетя Вера создает и воплощает в жизнь модели, от самых простых до многослойных вечерних нарядов. </a:t>
            </a:r>
          </a:p>
          <a:p>
            <a:pPr algn="just">
              <a:buNone/>
            </a:pPr>
            <a:endParaRPr lang="ru-RU" sz="7200" dirty="0" smtClean="0">
              <a:latin typeface="Times New Roman" pitchFamily="18" charset="0"/>
              <a:cs typeface="Times New Roman" pitchFamily="18" charset="0"/>
            </a:endParaRPr>
          </a:p>
          <a:p>
            <a:pPr algn="just">
              <a:buNone/>
            </a:pPr>
            <a:endParaRPr lang="ru-RU" sz="8000" b="1" dirty="0" smtClean="0">
              <a:solidFill>
                <a:schemeClr val="bg1"/>
              </a:solidFill>
              <a:latin typeface="Times New Roman" pitchFamily="18" charset="0"/>
              <a:cs typeface="Times New Roman" pitchFamily="18" charset="0"/>
            </a:endParaRPr>
          </a:p>
          <a:p>
            <a:pPr algn="just">
              <a:buNone/>
            </a:pPr>
            <a:r>
              <a:rPr lang="ru-RU" sz="8000" dirty="0" smtClean="0">
                <a:latin typeface="Times New Roman" pitchFamily="18" charset="0"/>
                <a:cs typeface="Times New Roman" pitchFamily="18" charset="0"/>
              </a:rPr>
              <a:t>                                  </a:t>
            </a:r>
          </a:p>
          <a:p>
            <a:pPr algn="just">
              <a:buNone/>
            </a:pPr>
            <a:endParaRPr lang="ru-RU" sz="2000" dirty="0" smtClean="0">
              <a:latin typeface="Times New Roman" pitchFamily="18" charset="0"/>
              <a:cs typeface="Times New Roman" pitchFamily="18" charset="0"/>
            </a:endParaRPr>
          </a:p>
          <a:p>
            <a:pPr>
              <a:buNone/>
            </a:pPr>
            <a:r>
              <a:rPr lang="ru-RU" sz="2000" dirty="0" smtClean="0">
                <a:latin typeface="Times New Roman" pitchFamily="18" charset="0"/>
                <a:cs typeface="Times New Roman" pitchFamily="18" charset="0"/>
              </a:rPr>
              <a:t>                                       </a:t>
            </a:r>
            <a:endParaRPr lang="ru-RU" sz="7200" b="1" dirty="0" smtClean="0">
              <a:solidFill>
                <a:schemeClr val="bg1"/>
              </a:solidFill>
              <a:cs typeface="Arial" pitchFamily="34" charset="0"/>
            </a:endParaRPr>
          </a:p>
          <a:p>
            <a:pPr lvl="0">
              <a:buNone/>
            </a:pPr>
            <a:r>
              <a:rPr lang="ru-RU" sz="7200" dirty="0" smtClean="0">
                <a:cs typeface="Times New Roman" pitchFamily="18" charset="0"/>
              </a:rPr>
              <a:t>                                  </a:t>
            </a: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endParaRPr lang="ru-RU" sz="2000" dirty="0" smtClean="0">
              <a:latin typeface="Times New Roman" pitchFamily="18" charset="0"/>
              <a:cs typeface="Times New Roman" pitchFamily="18" charset="0"/>
            </a:endParaRPr>
          </a:p>
          <a:p>
            <a:pPr algn="just">
              <a:buNone/>
            </a:pPr>
            <a:r>
              <a:rPr lang="ru-RU" sz="2000" dirty="0" smtClean="0">
                <a:latin typeface="Times New Roman" pitchFamily="18" charset="0"/>
                <a:cs typeface="Times New Roman" pitchFamily="18" charset="0"/>
              </a:rPr>
              <a:t>                            </a:t>
            </a:r>
            <a:endParaRPr lang="ru-RU" sz="2800" dirty="0"/>
          </a:p>
        </p:txBody>
      </p:sp>
      <p:pic>
        <p:nvPicPr>
          <p:cNvPr id="2051" name="Picture 3" descr="C:\Users\Пользователь\Desktop\Мросулина В .Ю\08.jpg"/>
          <p:cNvPicPr>
            <a:picLocks noChangeAspect="1" noChangeArrowheads="1"/>
          </p:cNvPicPr>
          <p:nvPr/>
        </p:nvPicPr>
        <p:blipFill>
          <a:blip r:embed="rId4" cstate="print"/>
          <a:srcRect/>
          <a:stretch>
            <a:fillRect/>
          </a:stretch>
        </p:blipFill>
        <p:spPr bwMode="auto">
          <a:xfrm>
            <a:off x="5724128" y="1196752"/>
            <a:ext cx="2808312" cy="4189196"/>
          </a:xfrm>
          <a:prstGeom prst="rect">
            <a:avLst/>
          </a:prstGeom>
          <a:ln>
            <a:noFill/>
          </a:ln>
          <a:effectLst>
            <a:softEdge rad="112500"/>
          </a:effectLst>
        </p:spPr>
      </p:pic>
      <p:sp>
        <p:nvSpPr>
          <p:cNvPr id="12" name="Прямоугольник 11"/>
          <p:cNvSpPr/>
          <p:nvPr/>
        </p:nvSpPr>
        <p:spPr>
          <a:xfrm>
            <a:off x="2286000" y="3105835"/>
            <a:ext cx="6174432" cy="3139321"/>
          </a:xfrm>
          <a:prstGeom prst="rect">
            <a:avLst/>
          </a:prstGeom>
        </p:spPr>
        <p:txBody>
          <a:bodyPr wrap="square">
            <a:spAutoFit/>
          </a:bodyPr>
          <a:lstStyle/>
          <a:p>
            <a:pPr>
              <a:buNone/>
            </a:pPr>
            <a:endParaRPr lang="ru-RU" b="1" dirty="0" smtClean="0">
              <a:solidFill>
                <a:schemeClr val="bg1"/>
              </a:solidFill>
              <a:ea typeface="Times New Roman" pitchFamily="18" charset="0"/>
              <a:cs typeface="Times New Roman" pitchFamily="18" charset="0"/>
            </a:endParaRPr>
          </a:p>
          <a:p>
            <a:pPr>
              <a:buNone/>
            </a:pPr>
            <a:endParaRPr lang="ru-RU" b="1" dirty="0" smtClean="0">
              <a:solidFill>
                <a:schemeClr val="bg1"/>
              </a:solidFill>
              <a:ea typeface="Times New Roman" pitchFamily="18" charset="0"/>
              <a:cs typeface="Times New Roman" pitchFamily="18" charset="0"/>
            </a:endParaRPr>
          </a:p>
          <a:p>
            <a:pPr>
              <a:buNone/>
            </a:pPr>
            <a:endParaRPr lang="ru-RU" b="1" dirty="0" smtClean="0">
              <a:solidFill>
                <a:schemeClr val="bg1"/>
              </a:solidFill>
              <a:ea typeface="Times New Roman" pitchFamily="18" charset="0"/>
              <a:cs typeface="Times New Roman" pitchFamily="18" charset="0"/>
            </a:endParaRPr>
          </a:p>
          <a:p>
            <a:pPr>
              <a:buNone/>
            </a:pPr>
            <a:endParaRPr lang="ru-RU" b="1" dirty="0" smtClean="0">
              <a:solidFill>
                <a:schemeClr val="bg1"/>
              </a:solidFill>
              <a:ea typeface="Times New Roman" pitchFamily="18" charset="0"/>
              <a:cs typeface="Times New Roman" pitchFamily="18" charset="0"/>
            </a:endParaRPr>
          </a:p>
          <a:p>
            <a:pPr>
              <a:buNone/>
            </a:pPr>
            <a:endParaRPr lang="ru-RU" b="1" dirty="0" smtClean="0">
              <a:solidFill>
                <a:schemeClr val="bg1"/>
              </a:solidFill>
              <a:ea typeface="Times New Roman" pitchFamily="18" charset="0"/>
              <a:cs typeface="Times New Roman" pitchFamily="18" charset="0"/>
            </a:endParaRPr>
          </a:p>
          <a:p>
            <a:pPr>
              <a:buNone/>
            </a:pPr>
            <a:endParaRPr lang="ru-RU" b="1" dirty="0" smtClean="0">
              <a:solidFill>
                <a:schemeClr val="bg1"/>
              </a:solidFill>
              <a:ea typeface="Times New Roman" pitchFamily="18" charset="0"/>
              <a:cs typeface="Times New Roman" pitchFamily="18" charset="0"/>
            </a:endParaRPr>
          </a:p>
          <a:p>
            <a:pPr>
              <a:buNone/>
            </a:pPr>
            <a:endParaRPr lang="ru-RU" b="1" dirty="0" smtClean="0">
              <a:solidFill>
                <a:schemeClr val="bg1"/>
              </a:solidFill>
              <a:ea typeface="Times New Roman" pitchFamily="18" charset="0"/>
              <a:cs typeface="Times New Roman" pitchFamily="18" charset="0"/>
            </a:endParaRPr>
          </a:p>
          <a:p>
            <a:pPr>
              <a:buNone/>
            </a:pPr>
            <a:endParaRPr lang="ru-RU" b="1" dirty="0" smtClean="0">
              <a:solidFill>
                <a:schemeClr val="bg1"/>
              </a:solidFill>
              <a:ea typeface="Times New Roman" pitchFamily="18" charset="0"/>
              <a:cs typeface="Times New Roman" pitchFamily="18" charset="0"/>
            </a:endParaRPr>
          </a:p>
          <a:p>
            <a:pPr>
              <a:buNone/>
            </a:pPr>
            <a:endParaRPr lang="ru-RU" b="1" dirty="0" smtClean="0">
              <a:solidFill>
                <a:schemeClr val="bg1"/>
              </a:solidFill>
              <a:ea typeface="Times New Roman" pitchFamily="18" charset="0"/>
              <a:cs typeface="Times New Roman" pitchFamily="18" charset="0"/>
            </a:endParaRPr>
          </a:p>
          <a:p>
            <a:pPr>
              <a:buNone/>
            </a:pPr>
            <a:r>
              <a:rPr lang="ru-RU" b="1" dirty="0" smtClean="0">
                <a:solidFill>
                  <a:schemeClr val="bg1"/>
                </a:solidFill>
                <a:ea typeface="Times New Roman" pitchFamily="18" charset="0"/>
                <a:cs typeface="Times New Roman" pitchFamily="18" charset="0"/>
              </a:rPr>
              <a:t>        Автор  рассказа: </a:t>
            </a:r>
            <a:r>
              <a:rPr lang="ru-RU" b="1" dirty="0" err="1" smtClean="0">
                <a:solidFill>
                  <a:schemeClr val="bg1"/>
                </a:solidFill>
                <a:ea typeface="Times New Roman" pitchFamily="18" charset="0"/>
                <a:cs typeface="Times New Roman" pitchFamily="18" charset="0"/>
              </a:rPr>
              <a:t>Майхровский</a:t>
            </a:r>
            <a:r>
              <a:rPr lang="ru-RU" b="1" dirty="0" smtClean="0">
                <a:solidFill>
                  <a:schemeClr val="bg1"/>
                </a:solidFill>
                <a:ea typeface="Times New Roman" pitchFamily="18" charset="0"/>
                <a:cs typeface="Times New Roman" pitchFamily="18" charset="0"/>
              </a:rPr>
              <a:t>  Роман, 6 лет</a:t>
            </a:r>
            <a:endParaRPr lang="ru-RU" b="1" dirty="0" smtClean="0">
              <a:solidFill>
                <a:schemeClr val="bg1"/>
              </a:solidFill>
              <a:cs typeface="Arial" pitchFamily="34" charset="0"/>
            </a:endParaRPr>
          </a:p>
          <a:p>
            <a:pPr lvl="0">
              <a:buNone/>
            </a:pPr>
            <a:r>
              <a:rPr lang="ru-RU" dirty="0" smtClean="0">
                <a:cs typeface="Times New Roman" pitchFamily="18"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10" name="Прямоугольник 9"/>
          <p:cNvSpPr/>
          <p:nvPr/>
        </p:nvSpPr>
        <p:spPr>
          <a:xfrm>
            <a:off x="785786" y="428605"/>
            <a:ext cx="6072230" cy="1384995"/>
          </a:xfrm>
          <a:prstGeom prst="rect">
            <a:avLst/>
          </a:prstGeom>
        </p:spPr>
        <p:txBody>
          <a:bodyPr wrap="square">
            <a:spAutoFit/>
          </a:bodyPr>
          <a:lstStyle/>
          <a:p>
            <a:pPr indent="450850" algn="ctr" fontAlgn="base">
              <a:spcBef>
                <a:spcPct val="0"/>
              </a:spcBef>
              <a:spcAft>
                <a:spcPct val="0"/>
              </a:spcAft>
            </a:pPr>
            <a:endParaRPr lang="ru-RU" b="1" dirty="0" smtClean="0">
              <a:solidFill>
                <a:schemeClr val="bg1"/>
              </a:solidFill>
              <a:latin typeface="Verdana" pitchFamily="34" charset="0"/>
              <a:ea typeface="Verdana" pitchFamily="34" charset="0"/>
              <a:cs typeface="Verdana" pitchFamily="34" charset="0"/>
            </a:endParaRPr>
          </a:p>
          <a:p>
            <a:pPr algn="ctr"/>
            <a:r>
              <a:rPr lang="ru-RU" sz="2400" b="1" dirty="0" smtClean="0">
                <a:solidFill>
                  <a:schemeClr val="bg1"/>
                </a:solidFill>
                <a:latin typeface="Verdana" pitchFamily="34" charset="0"/>
                <a:ea typeface="Verdana" pitchFamily="34" charset="0"/>
                <a:cs typeface="Verdana" pitchFamily="34" charset="0"/>
              </a:rPr>
              <a:t>«</a:t>
            </a:r>
            <a:r>
              <a:rPr lang="ru-RU" sz="2400" b="1" i="1" u="sng" dirty="0" err="1" smtClean="0">
                <a:solidFill>
                  <a:schemeClr val="bg1"/>
                </a:solidFill>
              </a:rPr>
              <a:t>Джанни</a:t>
            </a:r>
            <a:r>
              <a:rPr lang="ru-RU" sz="2400" b="1" i="1" u="sng" dirty="0" smtClean="0">
                <a:solidFill>
                  <a:schemeClr val="bg1"/>
                </a:solidFill>
              </a:rPr>
              <a:t> </a:t>
            </a:r>
            <a:r>
              <a:rPr lang="ru-RU" sz="2400" b="1" i="1" u="sng" dirty="0" err="1" smtClean="0">
                <a:solidFill>
                  <a:schemeClr val="bg1"/>
                </a:solidFill>
              </a:rPr>
              <a:t>Родари</a:t>
            </a:r>
            <a:endParaRPr lang="ru-RU" sz="2400" dirty="0" smtClean="0">
              <a:solidFill>
                <a:schemeClr val="bg1"/>
              </a:solidFill>
            </a:endParaRPr>
          </a:p>
          <a:p>
            <a:pPr algn="ctr"/>
            <a:r>
              <a:rPr lang="ru-RU" sz="2400" b="1" dirty="0" smtClean="0">
                <a:solidFill>
                  <a:schemeClr val="bg1"/>
                </a:solidFill>
              </a:rPr>
              <a:t>«Чем пахнут ремёсла?»</a:t>
            </a:r>
            <a:endParaRPr lang="ru-RU" sz="2400" dirty="0" smtClean="0">
              <a:solidFill>
                <a:schemeClr val="bg1"/>
              </a:solidFill>
            </a:endParaRPr>
          </a:p>
          <a:p>
            <a:pPr indent="450850" algn="ctr" fontAlgn="base">
              <a:spcBef>
                <a:spcPct val="0"/>
              </a:spcBef>
              <a:spcAft>
                <a:spcPct val="0"/>
              </a:spcAft>
            </a:pPr>
            <a:endParaRPr lang="ru-RU" b="1" dirty="0">
              <a:solidFill>
                <a:schemeClr val="bg1"/>
              </a:solidFill>
              <a:latin typeface="Verdana" pitchFamily="34" charset="0"/>
              <a:ea typeface="Verdana" pitchFamily="34" charset="0"/>
              <a:cs typeface="Verdana" pitchFamily="34" charset="0"/>
            </a:endParaRPr>
          </a:p>
        </p:txBody>
      </p:sp>
      <p:sp>
        <p:nvSpPr>
          <p:cNvPr id="9" name="Прямоугольник 8"/>
          <p:cNvSpPr/>
          <p:nvPr/>
        </p:nvSpPr>
        <p:spPr>
          <a:xfrm>
            <a:off x="1000100" y="1357298"/>
            <a:ext cx="6215106" cy="5078313"/>
          </a:xfrm>
          <a:prstGeom prst="rect">
            <a:avLst/>
          </a:prstGeom>
        </p:spPr>
        <p:txBody>
          <a:bodyPr wrap="square">
            <a:spAutoFit/>
          </a:bodyPr>
          <a:lstStyle/>
          <a:p>
            <a:endParaRPr lang="ru-RU" dirty="0" smtClean="0"/>
          </a:p>
          <a:p>
            <a:r>
              <a:rPr lang="ru-RU" dirty="0" smtClean="0"/>
              <a:t>  У каждого дела</a:t>
            </a:r>
            <a:br>
              <a:rPr lang="ru-RU" dirty="0" smtClean="0"/>
            </a:br>
            <a:r>
              <a:rPr lang="ru-RU" dirty="0" smtClean="0"/>
              <a:t>Запах особый:</a:t>
            </a:r>
            <a:br>
              <a:rPr lang="ru-RU" dirty="0" smtClean="0"/>
            </a:br>
            <a:r>
              <a:rPr lang="ru-RU" dirty="0" smtClean="0"/>
              <a:t>В булочной пахнет</a:t>
            </a:r>
            <a:br>
              <a:rPr lang="ru-RU" dirty="0" smtClean="0"/>
            </a:br>
            <a:r>
              <a:rPr lang="ru-RU" dirty="0" smtClean="0"/>
              <a:t>Тестом и сдобой.</a:t>
            </a:r>
          </a:p>
          <a:p>
            <a:r>
              <a:rPr lang="ru-RU" dirty="0" smtClean="0"/>
              <a:t>     Мимо столярной </a:t>
            </a:r>
            <a:br>
              <a:rPr lang="ru-RU" dirty="0" smtClean="0"/>
            </a:br>
            <a:r>
              <a:rPr lang="ru-RU" dirty="0" smtClean="0"/>
              <a:t>Идёшь мастерской, -</a:t>
            </a:r>
            <a:br>
              <a:rPr lang="ru-RU" dirty="0" smtClean="0"/>
            </a:br>
            <a:r>
              <a:rPr lang="ru-RU" dirty="0" smtClean="0"/>
              <a:t>Стружкою пахнет</a:t>
            </a:r>
            <a:br>
              <a:rPr lang="ru-RU" dirty="0" smtClean="0"/>
            </a:br>
            <a:r>
              <a:rPr lang="ru-RU" dirty="0" smtClean="0"/>
              <a:t>И свежей доской.</a:t>
            </a:r>
          </a:p>
          <a:p>
            <a:r>
              <a:rPr lang="ru-RU" dirty="0" smtClean="0"/>
              <a:t>    Пахнет маляр</a:t>
            </a:r>
            <a:br>
              <a:rPr lang="ru-RU" dirty="0" smtClean="0"/>
            </a:br>
            <a:r>
              <a:rPr lang="ru-RU" dirty="0" smtClean="0"/>
              <a:t>Скипидаром и краской.</a:t>
            </a:r>
            <a:br>
              <a:rPr lang="ru-RU" dirty="0" smtClean="0"/>
            </a:br>
            <a:r>
              <a:rPr lang="ru-RU" dirty="0" smtClean="0"/>
              <a:t>   Пахнет стекольщик</a:t>
            </a:r>
            <a:br>
              <a:rPr lang="ru-RU" dirty="0" smtClean="0"/>
            </a:br>
            <a:r>
              <a:rPr lang="ru-RU" dirty="0" smtClean="0"/>
              <a:t>Оконной замазкой.</a:t>
            </a:r>
          </a:p>
          <a:p>
            <a:r>
              <a:rPr lang="ru-RU" dirty="0" smtClean="0"/>
              <a:t>     Куртка шофёра</a:t>
            </a:r>
            <a:br>
              <a:rPr lang="ru-RU" dirty="0" smtClean="0"/>
            </a:br>
            <a:r>
              <a:rPr lang="ru-RU" dirty="0" smtClean="0"/>
              <a:t>Пахнет бензином.</a:t>
            </a:r>
            <a:br>
              <a:rPr lang="ru-RU" dirty="0" smtClean="0"/>
            </a:br>
            <a:r>
              <a:rPr lang="ru-RU" dirty="0" smtClean="0"/>
              <a:t>Блуза рабочего -</a:t>
            </a:r>
            <a:br>
              <a:rPr lang="ru-RU" dirty="0" smtClean="0"/>
            </a:br>
            <a:r>
              <a:rPr lang="ru-RU" dirty="0" smtClean="0"/>
              <a:t>Маслом машинным.</a:t>
            </a:r>
          </a:p>
          <a:p>
            <a:endParaRPr lang="ru-RU" dirty="0" smtClean="0"/>
          </a:p>
        </p:txBody>
      </p:sp>
      <p:sp>
        <p:nvSpPr>
          <p:cNvPr id="11" name="Прямоугольник 10"/>
          <p:cNvSpPr/>
          <p:nvPr/>
        </p:nvSpPr>
        <p:spPr>
          <a:xfrm>
            <a:off x="4214810" y="-495151"/>
            <a:ext cx="3071834" cy="9787295"/>
          </a:xfrm>
          <a:prstGeom prst="rect">
            <a:avLst/>
          </a:prstGeom>
        </p:spPr>
        <p:txBody>
          <a:bodyPr wrap="square">
            <a:spAutoFit/>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r>
              <a:rPr lang="ru-RU" dirty="0" smtClean="0"/>
              <a:t> </a:t>
            </a:r>
          </a:p>
          <a:p>
            <a:r>
              <a:rPr lang="ru-RU" dirty="0" smtClean="0"/>
              <a:t>Пахнет кондитер</a:t>
            </a:r>
            <a:br>
              <a:rPr lang="ru-RU" dirty="0" smtClean="0"/>
            </a:br>
            <a:r>
              <a:rPr lang="ru-RU" dirty="0" smtClean="0"/>
              <a:t>Орехом мускатным.</a:t>
            </a:r>
            <a:br>
              <a:rPr lang="ru-RU" dirty="0" smtClean="0"/>
            </a:br>
            <a:r>
              <a:rPr lang="ru-RU" dirty="0" smtClean="0"/>
              <a:t>     Доктор в халате -</a:t>
            </a:r>
            <a:br>
              <a:rPr lang="ru-RU" dirty="0" smtClean="0"/>
            </a:br>
            <a:r>
              <a:rPr lang="ru-RU" dirty="0" smtClean="0"/>
              <a:t>Лекарством приятным.</a:t>
            </a:r>
          </a:p>
          <a:p>
            <a:r>
              <a:rPr lang="ru-RU" dirty="0" smtClean="0"/>
              <a:t>Рыхлой землёю,</a:t>
            </a:r>
            <a:br>
              <a:rPr lang="ru-RU" dirty="0" smtClean="0"/>
            </a:br>
            <a:r>
              <a:rPr lang="ru-RU" dirty="0" smtClean="0"/>
              <a:t>    Полем и лугом</a:t>
            </a:r>
            <a:br>
              <a:rPr lang="ru-RU" dirty="0" smtClean="0"/>
            </a:br>
            <a:r>
              <a:rPr lang="ru-RU" dirty="0" smtClean="0"/>
              <a:t>Пахнет крестьянин,</a:t>
            </a:r>
            <a:br>
              <a:rPr lang="ru-RU" dirty="0" smtClean="0"/>
            </a:br>
            <a:r>
              <a:rPr lang="ru-RU" dirty="0" smtClean="0"/>
              <a:t>Идущий за плугом.</a:t>
            </a:r>
          </a:p>
          <a:p>
            <a:r>
              <a:rPr lang="ru-RU" dirty="0" smtClean="0"/>
              <a:t>     Рыбой и морем</a:t>
            </a:r>
          </a:p>
          <a:p>
            <a:r>
              <a:rPr lang="ru-RU" dirty="0" smtClean="0"/>
              <a:t>Пахнет рыбак.</a:t>
            </a:r>
            <a:br>
              <a:rPr lang="ru-RU" dirty="0" smtClean="0"/>
            </a:br>
            <a:r>
              <a:rPr lang="ru-RU" dirty="0" smtClean="0"/>
              <a:t>    Только безделье</a:t>
            </a:r>
            <a:br>
              <a:rPr lang="ru-RU" dirty="0" smtClean="0"/>
            </a:br>
            <a:r>
              <a:rPr lang="ru-RU" dirty="0" smtClean="0"/>
              <a:t>Не пахнет никак.</a:t>
            </a:r>
          </a:p>
          <a:p>
            <a:r>
              <a:rPr lang="ru-RU" dirty="0" smtClean="0"/>
              <a:t>Сколько ни душится</a:t>
            </a:r>
            <a:br>
              <a:rPr lang="ru-RU" dirty="0" smtClean="0"/>
            </a:br>
            <a:r>
              <a:rPr lang="ru-RU" dirty="0" smtClean="0"/>
              <a:t>Лодырь богатый,</a:t>
            </a:r>
            <a:br>
              <a:rPr lang="ru-RU" dirty="0" smtClean="0"/>
            </a:br>
            <a:r>
              <a:rPr lang="ru-RU" dirty="0" smtClean="0"/>
              <a:t>Очень неважно</a:t>
            </a:r>
            <a:br>
              <a:rPr lang="ru-RU" dirty="0" smtClean="0"/>
            </a:br>
            <a:r>
              <a:rPr lang="ru-RU" dirty="0" smtClean="0"/>
              <a:t>Он пахнет, ребята!</a:t>
            </a:r>
          </a:p>
          <a:p>
            <a:r>
              <a:rPr lang="ru-RU" dirty="0" smtClean="0"/>
              <a:t> </a:t>
            </a:r>
          </a:p>
          <a:p>
            <a:r>
              <a:rPr lang="ru-RU" dirty="0" smtClean="0"/>
              <a:t> </a:t>
            </a:r>
          </a:p>
          <a:p>
            <a:r>
              <a:rPr lang="ru-RU" dirty="0" smtClean="0"/>
              <a:t> </a:t>
            </a:r>
          </a:p>
          <a:p>
            <a:r>
              <a:rPr lang="ru-RU" dirty="0" smtClean="0"/>
              <a:t> </a:t>
            </a:r>
          </a:p>
          <a:p>
            <a:r>
              <a:rPr lang="ru-RU" dirty="0" smtClean="0"/>
              <a:t> </a:t>
            </a:r>
          </a:p>
          <a:p>
            <a:r>
              <a:rPr lang="ru-RU" dirty="0" smtClean="0"/>
              <a:t> </a:t>
            </a:r>
          </a:p>
          <a:p>
            <a:r>
              <a:rPr lang="ru-RU" dirty="0" smtClean="0"/>
              <a:t> </a:t>
            </a:r>
          </a:p>
          <a:p>
            <a:r>
              <a:rPr lang="ru-RU" dirty="0" smtClean="0"/>
              <a:t> </a:t>
            </a:r>
          </a:p>
          <a:p>
            <a:r>
              <a:rPr lang="ru-RU" dirty="0" smtClean="0"/>
              <a:t> </a:t>
            </a:r>
          </a:p>
          <a:p>
            <a:r>
              <a:rPr lang="ru-RU" dirty="0" smtClean="0"/>
              <a:t> </a:t>
            </a:r>
          </a:p>
          <a:p>
            <a:r>
              <a:rPr lang="ru-RU" dirty="0" smtClean="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10" name="Прямоугольник 9"/>
          <p:cNvSpPr/>
          <p:nvPr/>
        </p:nvSpPr>
        <p:spPr>
          <a:xfrm>
            <a:off x="857224" y="500042"/>
            <a:ext cx="7572428" cy="7848302"/>
          </a:xfrm>
          <a:prstGeom prst="rect">
            <a:avLst/>
          </a:prstGeom>
        </p:spPr>
        <p:txBody>
          <a:bodyPr wrap="square">
            <a:spAutoFit/>
          </a:bodyPr>
          <a:lstStyle/>
          <a:p>
            <a:pPr indent="450850" algn="ctr" fontAlgn="base">
              <a:spcBef>
                <a:spcPct val="0"/>
              </a:spcBef>
              <a:spcAft>
                <a:spcPct val="0"/>
              </a:spcAft>
            </a:pPr>
            <a:endParaRPr lang="ru-RU" b="1" dirty="0" smtClean="0">
              <a:solidFill>
                <a:schemeClr val="bg1"/>
              </a:solidFill>
              <a:latin typeface="Verdana" pitchFamily="34" charset="0"/>
              <a:ea typeface="Verdana" pitchFamily="34" charset="0"/>
              <a:cs typeface="Verdana" pitchFamily="34" charset="0"/>
            </a:endParaRPr>
          </a:p>
          <a:p>
            <a:pPr indent="450850" fontAlgn="base">
              <a:spcBef>
                <a:spcPct val="0"/>
              </a:spcBef>
              <a:spcAft>
                <a:spcPct val="0"/>
              </a:spcAft>
            </a:pPr>
            <a:r>
              <a:rPr lang="ru-RU" sz="1600" b="1" dirty="0" smtClean="0">
                <a:solidFill>
                  <a:schemeClr val="bg1"/>
                </a:solidFill>
                <a:latin typeface="Verdana" pitchFamily="34" charset="0"/>
                <a:ea typeface="Verdana" pitchFamily="34" charset="0"/>
                <a:cs typeface="Verdana" pitchFamily="34" charset="0"/>
              </a:rPr>
              <a:t>    Автор - составитель: Тихвинская О.Н., </a:t>
            </a:r>
          </a:p>
          <a:p>
            <a:pPr indent="450850" fontAlgn="base">
              <a:spcBef>
                <a:spcPct val="0"/>
              </a:spcBef>
              <a:spcAft>
                <a:spcPct val="0"/>
              </a:spcAft>
            </a:pPr>
            <a:r>
              <a:rPr lang="ru-RU" sz="1600" b="1" dirty="0" smtClean="0">
                <a:solidFill>
                  <a:schemeClr val="bg1"/>
                </a:solidFill>
                <a:latin typeface="Verdana" pitchFamily="34" charset="0"/>
                <a:ea typeface="Verdana" pitchFamily="34" charset="0"/>
                <a:cs typeface="Verdana" pitchFamily="34" charset="0"/>
              </a:rPr>
              <a:t>учитель-логопед  МБДОУ ДС № 2 «Рябинка»</a:t>
            </a: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r>
              <a:rPr lang="ru-RU" sz="1600" b="1" dirty="0" smtClean="0">
                <a:solidFill>
                  <a:schemeClr val="bg1"/>
                </a:solidFill>
              </a:rPr>
              <a:t>  </a:t>
            </a:r>
            <a:r>
              <a:rPr lang="ru-RU" sz="2000" b="1" dirty="0" smtClean="0">
                <a:solidFill>
                  <a:schemeClr val="bg1"/>
                </a:solidFill>
              </a:rPr>
              <a:t>«В иных руках горсть пыли в золото превращается» /пословицы, рисунки , рассказы детей   г.Пошехонье, 2018 г./</a:t>
            </a:r>
            <a:endParaRPr lang="ru-RU" sz="2000" dirty="0" smtClean="0">
              <a:solidFill>
                <a:schemeClr val="bg1"/>
              </a:solidFill>
            </a:endParaRPr>
          </a:p>
          <a:p>
            <a:r>
              <a:rPr lang="ru-RU" sz="2000" b="1" dirty="0" smtClean="0">
                <a:solidFill>
                  <a:schemeClr val="bg1"/>
                </a:solidFill>
              </a:rPr>
              <a:t> </a:t>
            </a:r>
            <a:endParaRPr lang="ru-RU" sz="2000" dirty="0" smtClean="0">
              <a:solidFill>
                <a:schemeClr val="bg1"/>
              </a:solidFill>
            </a:endParaRPr>
          </a:p>
          <a:p>
            <a:pPr indent="450850" algn="just" fontAlgn="base">
              <a:spcBef>
                <a:spcPct val="0"/>
              </a:spcBef>
              <a:spcAft>
                <a:spcPct val="0"/>
              </a:spcAft>
            </a:pPr>
            <a:endParaRPr lang="ru-RU" b="1" dirty="0" smtClean="0">
              <a:solidFill>
                <a:schemeClr val="bg1"/>
              </a:solidFill>
              <a:ea typeface="Verdana" pitchFamily="34" charset="0"/>
              <a:cs typeface="Verdana" pitchFamily="34" charset="0"/>
            </a:endParaRPr>
          </a:p>
          <a:p>
            <a:pPr indent="450850" algn="just" fontAlgn="base">
              <a:spcBef>
                <a:spcPct val="0"/>
              </a:spcBef>
              <a:spcAft>
                <a:spcPct val="0"/>
              </a:spcAft>
            </a:pPr>
            <a:r>
              <a:rPr lang="ru-RU" sz="2000" b="1" dirty="0" smtClean="0">
                <a:solidFill>
                  <a:schemeClr val="bg1"/>
                </a:solidFill>
                <a:ea typeface="Verdana" pitchFamily="34" charset="0"/>
                <a:cs typeface="Verdana" pitchFamily="34" charset="0"/>
              </a:rPr>
              <a:t>Данный сборник является результатом совместного творчества взрослых и детей, в рамках проектной деятельности: </a:t>
            </a:r>
            <a:r>
              <a:rPr lang="ru-RU" sz="2000" b="1" dirty="0" smtClean="0">
                <a:solidFill>
                  <a:schemeClr val="bg1"/>
                </a:solidFill>
              </a:rPr>
              <a:t>«К чему душа лежит – к тому и руки приложатся». В нем представлены рассказы детей </a:t>
            </a:r>
            <a:r>
              <a:rPr lang="ru-RU" sz="2000" b="1" dirty="0" err="1" smtClean="0">
                <a:solidFill>
                  <a:schemeClr val="bg1"/>
                </a:solidFill>
              </a:rPr>
              <a:t>старше-подготовительной</a:t>
            </a:r>
            <a:r>
              <a:rPr lang="ru-RU" sz="2000" b="1" dirty="0" smtClean="0">
                <a:solidFill>
                  <a:schemeClr val="bg1"/>
                </a:solidFill>
              </a:rPr>
              <a:t>  группы  о семейном рукоделии. Сборник адресован детям старше дошкольного возраста, младшим школьникам  и родителям.</a:t>
            </a:r>
            <a:endParaRPr lang="ru-RU" sz="2000" b="1" dirty="0" smtClean="0">
              <a:solidFill>
                <a:schemeClr val="bg1"/>
              </a:solidFill>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smtClean="0">
              <a:solidFill>
                <a:schemeClr val="bg1"/>
              </a:solidFill>
              <a:latin typeface="Verdana" pitchFamily="34" charset="0"/>
              <a:ea typeface="Verdana" pitchFamily="34" charset="0"/>
              <a:cs typeface="Verdana" pitchFamily="34" charset="0"/>
            </a:endParaRPr>
          </a:p>
          <a:p>
            <a:pPr indent="450850" algn="ctr" fontAlgn="base">
              <a:spcBef>
                <a:spcPct val="0"/>
              </a:spcBef>
              <a:spcAft>
                <a:spcPct val="0"/>
              </a:spcAft>
            </a:pPr>
            <a:endParaRPr lang="ru-RU" sz="1600" b="1" dirty="0">
              <a:solidFill>
                <a:schemeClr val="bg1"/>
              </a:solidFill>
              <a:latin typeface="Verdana" pitchFamily="34" charset="0"/>
              <a:ea typeface="Verdana" pitchFamily="34" charset="0"/>
              <a:cs typeface="Verdana"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8" name="Прямоугольник 7"/>
          <p:cNvSpPr/>
          <p:nvPr/>
        </p:nvSpPr>
        <p:spPr>
          <a:xfrm>
            <a:off x="714348" y="642918"/>
            <a:ext cx="6357982" cy="1261884"/>
          </a:xfrm>
          <a:prstGeom prst="rect">
            <a:avLst/>
          </a:prstGeom>
        </p:spPr>
        <p:txBody>
          <a:bodyPr wrap="square">
            <a:spAutoFit/>
          </a:bodyPr>
          <a:lstStyle/>
          <a:p>
            <a:pPr lvl="0" indent="450850" algn="just" fontAlgn="base">
              <a:spcBef>
                <a:spcPct val="0"/>
              </a:spcBef>
              <a:spcAft>
                <a:spcPct val="0"/>
              </a:spcAft>
            </a:pPr>
            <a:r>
              <a:rPr lang="ru-RU" b="1" dirty="0" smtClean="0">
                <a:solidFill>
                  <a:srgbClr val="FFFF00"/>
                </a:solidFill>
                <a:latin typeface="Verdana" pitchFamily="34" charset="0"/>
                <a:ea typeface="Verdana" pitchFamily="34" charset="0"/>
                <a:cs typeface="Verdana" pitchFamily="34" charset="0"/>
              </a:rPr>
              <a:t>     </a:t>
            </a:r>
          </a:p>
          <a:p>
            <a:pPr lvl="0" indent="450850" algn="just" fontAlgn="base">
              <a:spcBef>
                <a:spcPct val="0"/>
              </a:spcBef>
              <a:spcAft>
                <a:spcPct val="0"/>
              </a:spcAft>
            </a:pPr>
            <a:r>
              <a:rPr lang="ru-RU" b="1" dirty="0" smtClean="0">
                <a:solidFill>
                  <a:srgbClr val="FFFF00"/>
                </a:solidFill>
                <a:latin typeface="Verdana" pitchFamily="34" charset="0"/>
                <a:ea typeface="Verdana" pitchFamily="34" charset="0"/>
                <a:cs typeface="Verdana" pitchFamily="34" charset="0"/>
              </a:rPr>
              <a:t>     </a:t>
            </a:r>
            <a:r>
              <a:rPr lang="ru-RU" sz="2000" b="1" dirty="0" smtClean="0">
                <a:solidFill>
                  <a:schemeClr val="bg1"/>
                </a:solidFill>
                <a:latin typeface="Verdana" pitchFamily="34" charset="0"/>
                <a:ea typeface="Verdana" pitchFamily="34" charset="0"/>
                <a:cs typeface="Verdana" pitchFamily="34" charset="0"/>
              </a:rPr>
              <a:t>«С мастерством люди не родятся,</a:t>
            </a:r>
          </a:p>
          <a:p>
            <a:pPr lvl="0" indent="450850" algn="just" fontAlgn="base">
              <a:spcBef>
                <a:spcPct val="0"/>
              </a:spcBef>
              <a:spcAft>
                <a:spcPct val="0"/>
              </a:spcAft>
            </a:pPr>
            <a:r>
              <a:rPr lang="ru-RU" sz="2000" b="1" dirty="0" smtClean="0">
                <a:solidFill>
                  <a:schemeClr val="bg1"/>
                </a:solidFill>
                <a:latin typeface="Verdana" pitchFamily="34" charset="0"/>
                <a:ea typeface="Verdana" pitchFamily="34" charset="0"/>
                <a:cs typeface="Verdana" pitchFamily="34" charset="0"/>
              </a:rPr>
              <a:t>       а добрым ремеслом – гордятся»</a:t>
            </a:r>
          </a:p>
          <a:p>
            <a:pPr lvl="0" indent="450850" algn="just" fontAlgn="base">
              <a:spcBef>
                <a:spcPct val="0"/>
              </a:spcBef>
              <a:spcAft>
                <a:spcPct val="0"/>
              </a:spcAft>
            </a:pPr>
            <a:endParaRPr lang="ru-RU" dirty="0">
              <a:solidFill>
                <a:schemeClr val="bg1"/>
              </a:solidFill>
            </a:endParaRPr>
          </a:p>
        </p:txBody>
      </p:sp>
      <p:pic>
        <p:nvPicPr>
          <p:cNvPr id="9" name="Picture 2" descr="C:\Users\рябинка\Desktop\книга рукоделия\Scan0162.jpg"/>
          <p:cNvPicPr>
            <a:picLocks noChangeAspect="1" noChangeArrowheads="1"/>
          </p:cNvPicPr>
          <p:nvPr/>
        </p:nvPicPr>
        <p:blipFill>
          <a:blip r:embed="rId4" cstate="print"/>
          <a:srcRect l="1205" t="1657" b="10523"/>
          <a:stretch>
            <a:fillRect/>
          </a:stretch>
        </p:blipFill>
        <p:spPr bwMode="auto">
          <a:xfrm>
            <a:off x="1500166" y="1928802"/>
            <a:ext cx="5214974" cy="3370654"/>
          </a:xfrm>
          <a:prstGeom prst="rect">
            <a:avLst/>
          </a:prstGeom>
          <a:ln>
            <a:noFill/>
          </a:ln>
          <a:effectLst>
            <a:softEdge rad="112500"/>
          </a:effectLst>
        </p:spPr>
      </p:pic>
      <p:sp>
        <p:nvSpPr>
          <p:cNvPr id="11" name="TextBox 10"/>
          <p:cNvSpPr txBox="1"/>
          <p:nvPr/>
        </p:nvSpPr>
        <p:spPr>
          <a:xfrm>
            <a:off x="1428728" y="5214950"/>
            <a:ext cx="5357850" cy="646331"/>
          </a:xfrm>
          <a:prstGeom prst="rect">
            <a:avLst/>
          </a:prstGeom>
          <a:noFill/>
        </p:spPr>
        <p:txBody>
          <a:bodyPr wrap="square" rtlCol="0">
            <a:spAutoFit/>
          </a:bodyPr>
          <a:lstStyle/>
          <a:p>
            <a:r>
              <a:rPr lang="ru-RU" dirty="0" smtClean="0">
                <a:solidFill>
                  <a:srgbClr val="002060"/>
                </a:solidFill>
              </a:rPr>
              <a:t>                               </a:t>
            </a:r>
            <a:r>
              <a:rPr lang="ru-RU" b="1" dirty="0" smtClean="0">
                <a:solidFill>
                  <a:schemeClr val="bg1"/>
                </a:solidFill>
              </a:rPr>
              <a:t>«Бабушка Надя».              </a:t>
            </a:r>
          </a:p>
          <a:p>
            <a:r>
              <a:rPr lang="ru-RU" b="1" dirty="0" smtClean="0">
                <a:solidFill>
                  <a:schemeClr val="bg1"/>
                </a:solidFill>
              </a:rPr>
              <a:t>       Юный художник:  </a:t>
            </a:r>
            <a:r>
              <a:rPr lang="ru-RU" b="1" dirty="0" err="1" smtClean="0">
                <a:solidFill>
                  <a:schemeClr val="bg1"/>
                </a:solidFill>
              </a:rPr>
              <a:t>Горнушкин</a:t>
            </a:r>
            <a:r>
              <a:rPr lang="ru-RU" b="1" dirty="0" smtClean="0">
                <a:solidFill>
                  <a:schemeClr val="bg1"/>
                </a:solidFill>
              </a:rPr>
              <a:t> Денис, 6 лет</a:t>
            </a:r>
            <a:endParaRPr lang="ru-RU"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8" name="Прямоугольник 7"/>
          <p:cNvSpPr/>
          <p:nvPr/>
        </p:nvSpPr>
        <p:spPr>
          <a:xfrm>
            <a:off x="785786" y="642918"/>
            <a:ext cx="7715304" cy="2400657"/>
          </a:xfrm>
          <a:prstGeom prst="rect">
            <a:avLst/>
          </a:prstGeom>
        </p:spPr>
        <p:txBody>
          <a:bodyPr wrap="square">
            <a:spAutoFit/>
          </a:bodyPr>
          <a:lstStyle/>
          <a:p>
            <a:pPr lvl="0" fontAlgn="base">
              <a:spcBef>
                <a:spcPct val="0"/>
              </a:spcBef>
              <a:spcAft>
                <a:spcPct val="0"/>
              </a:spcAft>
            </a:pPr>
            <a:r>
              <a:rPr lang="ru-RU" sz="2400" b="1" dirty="0" smtClean="0">
                <a:solidFill>
                  <a:srgbClr val="002060"/>
                </a:solidFill>
                <a:latin typeface="Times New Roman" pitchFamily="18" charset="0"/>
                <a:ea typeface="Times New Roman" pitchFamily="18" charset="0"/>
                <a:cs typeface="Times New Roman" pitchFamily="18" charset="0"/>
              </a:rPr>
              <a:t>                      </a:t>
            </a:r>
            <a:r>
              <a:rPr lang="ru-RU" sz="2000" b="1" dirty="0" smtClean="0">
                <a:solidFill>
                  <a:schemeClr val="bg1"/>
                </a:solidFill>
                <a:latin typeface="Times New Roman" pitchFamily="18" charset="0"/>
                <a:ea typeface="Times New Roman" pitchFamily="18" charset="0"/>
                <a:cs typeface="Times New Roman" pitchFamily="18" charset="0"/>
              </a:rPr>
              <a:t>Бабушка </a:t>
            </a:r>
            <a:r>
              <a:rPr lang="ru-RU" sz="2000" b="1" dirty="0" smtClean="0">
                <a:solidFill>
                  <a:schemeClr val="bg1"/>
                </a:solidFill>
                <a:latin typeface="Times New Roman" pitchFamily="18" charset="0"/>
                <a:ea typeface="Verdana" pitchFamily="34" charset="0"/>
                <a:cs typeface="Times New Roman" pitchFamily="18" charset="0"/>
              </a:rPr>
              <a:t>–</a:t>
            </a:r>
            <a:r>
              <a:rPr lang="ru-RU" sz="2000" b="1" dirty="0" smtClean="0">
                <a:solidFill>
                  <a:schemeClr val="bg1"/>
                </a:solidFill>
                <a:latin typeface="Times New Roman" pitchFamily="18" charset="0"/>
                <a:ea typeface="Times New Roman" pitchFamily="18" charset="0"/>
                <a:cs typeface="Times New Roman" pitchFamily="18" charset="0"/>
              </a:rPr>
              <a:t> рукодельница</a:t>
            </a:r>
          </a:p>
          <a:p>
            <a:pPr lvl="0" algn="just" fontAlgn="base">
              <a:spcBef>
                <a:spcPct val="0"/>
              </a:spcBef>
              <a:spcAft>
                <a:spcPct val="0"/>
              </a:spcAft>
            </a:pPr>
            <a:r>
              <a:rPr lang="ru-RU" dirty="0" smtClean="0">
                <a:latin typeface="Times New Roman" pitchFamily="18" charset="0"/>
                <a:ea typeface="Times New Roman" pitchFamily="18" charset="0"/>
                <a:cs typeface="Times New Roman" pitchFamily="18" charset="0"/>
              </a:rPr>
              <a:t>       Моя бабушка Надя, настоящая мастерица </a:t>
            </a:r>
            <a:r>
              <a:rPr lang="ru-RU" dirty="0" smtClean="0">
                <a:solidFill>
                  <a:srgbClr val="000000"/>
                </a:solidFill>
                <a:latin typeface="Times New Roman" pitchFamily="18" charset="0"/>
                <a:ea typeface="Times New Roman" pitchFamily="18" charset="0"/>
                <a:cs typeface="Times New Roman" pitchFamily="18" charset="0"/>
              </a:rPr>
              <a:t>–</a:t>
            </a:r>
            <a:r>
              <a:rPr lang="ru-RU" dirty="0" smtClean="0">
                <a:latin typeface="Times New Roman" pitchFamily="18" charset="0"/>
                <a:ea typeface="Times New Roman" pitchFamily="18" charset="0"/>
                <a:cs typeface="Times New Roman" pitchFamily="18" charset="0"/>
              </a:rPr>
              <a:t> рукодельница! Она вяжет спицами из шерсти кофты, рукавицы, даже штаны. Бабушка может вязать вечером, утром, когда дедушка смотрит телевизор. Раньше она для папы делала изделия, а теперь для нас с братиком Максимкой. На Новый год бабушка смастерила  подарок, она связала для меня очень красивые носки со снежинками и с оленями, чтобы  моим ногам было тепло.</a:t>
            </a:r>
          </a:p>
          <a:p>
            <a:pPr lvl="0" fontAlgn="base">
              <a:spcBef>
                <a:spcPct val="0"/>
              </a:spcBef>
              <a:spcAft>
                <a:spcPct val="0"/>
              </a:spcAft>
            </a:pPr>
            <a:r>
              <a:rPr lang="ru-RU" b="1" dirty="0" smtClean="0">
                <a:solidFill>
                  <a:srgbClr val="002060"/>
                </a:solidFill>
                <a:latin typeface="Times New Roman" pitchFamily="18" charset="0"/>
                <a:ea typeface="Times New Roman" pitchFamily="18" charset="0"/>
                <a:cs typeface="Times New Roman" pitchFamily="18" charset="0"/>
              </a:rPr>
              <a:t>                               </a:t>
            </a:r>
            <a:r>
              <a:rPr lang="ru-RU" b="1" dirty="0" smtClean="0">
                <a:solidFill>
                  <a:schemeClr val="bg1"/>
                </a:solidFill>
                <a:latin typeface="Times New Roman" pitchFamily="18" charset="0"/>
                <a:ea typeface="Times New Roman" pitchFamily="18" charset="0"/>
                <a:cs typeface="Times New Roman" pitchFamily="18" charset="0"/>
              </a:rPr>
              <a:t>Автор рассказа: </a:t>
            </a:r>
            <a:r>
              <a:rPr lang="ru-RU" b="1" dirty="0" err="1" smtClean="0">
                <a:solidFill>
                  <a:schemeClr val="bg1"/>
                </a:solidFill>
                <a:latin typeface="Times New Roman" pitchFamily="18" charset="0"/>
                <a:ea typeface="Times New Roman" pitchFamily="18" charset="0"/>
                <a:cs typeface="Times New Roman" pitchFamily="18" charset="0"/>
              </a:rPr>
              <a:t>Горнушкин</a:t>
            </a:r>
            <a:r>
              <a:rPr lang="ru-RU" b="1" dirty="0" smtClean="0">
                <a:solidFill>
                  <a:schemeClr val="bg1"/>
                </a:solidFill>
                <a:latin typeface="Times New Roman" pitchFamily="18" charset="0"/>
                <a:ea typeface="Times New Roman" pitchFamily="18" charset="0"/>
                <a:cs typeface="Times New Roman" pitchFamily="18" charset="0"/>
              </a:rPr>
              <a:t>  Денис, 6 лет</a:t>
            </a:r>
            <a:endParaRPr lang="ru-RU" dirty="0">
              <a:solidFill>
                <a:schemeClr val="bg1"/>
              </a:solidFill>
            </a:endParaRPr>
          </a:p>
        </p:txBody>
      </p:sp>
      <p:pic>
        <p:nvPicPr>
          <p:cNvPr id="9" name="Picture 1" descr="C:\Users\рябинка\Desktop\книга рукоделия\Scan0161.jpg"/>
          <p:cNvPicPr>
            <a:picLocks noChangeAspect="1" noChangeArrowheads="1"/>
          </p:cNvPicPr>
          <p:nvPr/>
        </p:nvPicPr>
        <p:blipFill>
          <a:blip r:embed="rId4" cstate="print"/>
          <a:srcRect l="15534" t="6056" r="8738" b="17836"/>
          <a:stretch>
            <a:fillRect/>
          </a:stretch>
        </p:blipFill>
        <p:spPr bwMode="auto">
          <a:xfrm>
            <a:off x="3071802" y="3286123"/>
            <a:ext cx="4143404" cy="3027871"/>
          </a:xfrm>
          <a:prstGeom prst="ellipse">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pic>
        <p:nvPicPr>
          <p:cNvPr id="10" name="Рисунок 9" descr="C:\Users\рябинка\Documents\Scan0154.jpg"/>
          <p:cNvPicPr/>
          <p:nvPr/>
        </p:nvPicPr>
        <p:blipFill>
          <a:blip r:embed="rId4" cstate="print"/>
          <a:srcRect r="3333"/>
          <a:stretch>
            <a:fillRect/>
          </a:stretch>
        </p:blipFill>
        <p:spPr bwMode="auto">
          <a:xfrm>
            <a:off x="2071670" y="1857364"/>
            <a:ext cx="5143536" cy="3500462"/>
          </a:xfrm>
          <a:prstGeom prst="rect">
            <a:avLst/>
          </a:prstGeom>
          <a:ln>
            <a:noFill/>
          </a:ln>
          <a:effectLst>
            <a:softEdge rad="112500"/>
          </a:effectLst>
        </p:spPr>
      </p:pic>
      <p:sp>
        <p:nvSpPr>
          <p:cNvPr id="11" name="Прямоугольник 10"/>
          <p:cNvSpPr/>
          <p:nvPr/>
        </p:nvSpPr>
        <p:spPr>
          <a:xfrm>
            <a:off x="857224" y="928671"/>
            <a:ext cx="6215106" cy="707886"/>
          </a:xfrm>
          <a:prstGeom prst="rect">
            <a:avLst/>
          </a:prstGeom>
        </p:spPr>
        <p:txBody>
          <a:bodyPr wrap="square">
            <a:spAutoFit/>
          </a:bodyPr>
          <a:lstStyle/>
          <a:p>
            <a:pPr indent="450850" algn="ctr" fontAlgn="base">
              <a:spcBef>
                <a:spcPct val="0"/>
              </a:spcBef>
              <a:spcAft>
                <a:spcPct val="0"/>
              </a:spcAft>
            </a:pPr>
            <a:r>
              <a:rPr lang="ru-RU" sz="2000" b="1" dirty="0" smtClean="0">
                <a:solidFill>
                  <a:schemeClr val="bg1"/>
                </a:solidFill>
                <a:latin typeface="Verdana" pitchFamily="34" charset="0"/>
                <a:ea typeface="Verdana" pitchFamily="34" charset="0"/>
                <a:cs typeface="Verdana" pitchFamily="34" charset="0"/>
              </a:rPr>
              <a:t>«Умелец да рукодельник и себе и людям радость приносят»</a:t>
            </a:r>
            <a:endParaRPr lang="ru-RU" sz="2000" b="1" dirty="0">
              <a:solidFill>
                <a:schemeClr val="bg1"/>
              </a:solidFill>
              <a:latin typeface="Verdana" pitchFamily="34" charset="0"/>
              <a:ea typeface="Verdana" pitchFamily="34" charset="0"/>
              <a:cs typeface="Verdana" pitchFamily="34" charset="0"/>
            </a:endParaRPr>
          </a:p>
        </p:txBody>
      </p:sp>
      <p:sp>
        <p:nvSpPr>
          <p:cNvPr id="12" name="Прямоугольник 11"/>
          <p:cNvSpPr/>
          <p:nvPr/>
        </p:nvSpPr>
        <p:spPr>
          <a:xfrm>
            <a:off x="1857356" y="4786322"/>
            <a:ext cx="5286412" cy="1200329"/>
          </a:xfrm>
          <a:prstGeom prst="rect">
            <a:avLst/>
          </a:prstGeom>
        </p:spPr>
        <p:txBody>
          <a:bodyPr wrap="square">
            <a:spAutoFit/>
          </a:bodyPr>
          <a:lstStyle/>
          <a:p>
            <a:r>
              <a:rPr lang="ru-RU" dirty="0" smtClean="0">
                <a:solidFill>
                  <a:srgbClr val="002060"/>
                </a:solidFill>
              </a:rPr>
              <a:t> </a:t>
            </a:r>
          </a:p>
          <a:p>
            <a:r>
              <a:rPr lang="ru-RU" b="1" dirty="0" smtClean="0">
                <a:solidFill>
                  <a:srgbClr val="002060"/>
                </a:solidFill>
              </a:rPr>
              <a:t>                          </a:t>
            </a:r>
          </a:p>
          <a:p>
            <a:r>
              <a:rPr lang="ru-RU" b="1" dirty="0" smtClean="0">
                <a:solidFill>
                  <a:srgbClr val="002060"/>
                </a:solidFill>
              </a:rPr>
              <a:t>                            </a:t>
            </a:r>
            <a:r>
              <a:rPr lang="ru-RU" b="1" dirty="0" smtClean="0">
                <a:solidFill>
                  <a:schemeClr val="bg1"/>
                </a:solidFill>
              </a:rPr>
              <a:t>«</a:t>
            </a:r>
            <a:r>
              <a:rPr lang="ru-RU" b="1" dirty="0" err="1" smtClean="0">
                <a:solidFill>
                  <a:schemeClr val="bg1"/>
                </a:solidFill>
              </a:rPr>
              <a:t>Волкаш</a:t>
            </a:r>
            <a:r>
              <a:rPr lang="ru-RU" b="1" dirty="0" smtClean="0">
                <a:solidFill>
                  <a:schemeClr val="bg1"/>
                </a:solidFill>
              </a:rPr>
              <a:t>».              </a:t>
            </a:r>
          </a:p>
          <a:p>
            <a:r>
              <a:rPr lang="ru-RU" b="1" dirty="0" smtClean="0">
                <a:solidFill>
                  <a:schemeClr val="bg1"/>
                </a:solidFill>
              </a:rPr>
              <a:t>  Юный художник:  Шабанова Алена, 7 лет</a:t>
            </a:r>
            <a:endParaRPr lang="ru-RU"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10" name="Прямоугольник 9"/>
          <p:cNvSpPr/>
          <p:nvPr/>
        </p:nvSpPr>
        <p:spPr>
          <a:xfrm>
            <a:off x="714348" y="571480"/>
            <a:ext cx="7715304" cy="4031873"/>
          </a:xfrm>
          <a:prstGeom prst="rect">
            <a:avLst/>
          </a:prstGeom>
        </p:spPr>
        <p:txBody>
          <a:bodyPr wrap="square">
            <a:spAutoFit/>
          </a:bodyPr>
          <a:lstStyle/>
          <a:p>
            <a:pPr lvl="0" algn="just" fontAlgn="base">
              <a:spcBef>
                <a:spcPct val="0"/>
              </a:spcBef>
              <a:spcAft>
                <a:spcPct val="0"/>
              </a:spcAft>
            </a:pPr>
            <a:r>
              <a:rPr lang="ru-RU" sz="2000" b="1" dirty="0" smtClean="0">
                <a:solidFill>
                  <a:srgbClr val="002060"/>
                </a:solidFill>
                <a:latin typeface="Times New Roman" pitchFamily="18" charset="0"/>
                <a:ea typeface="Times New Roman" pitchFamily="18" charset="0"/>
                <a:cs typeface="Times New Roman" pitchFamily="18" charset="0"/>
              </a:rPr>
              <a:t>                           </a:t>
            </a:r>
          </a:p>
          <a:p>
            <a:pPr lvl="0" algn="just" fontAlgn="base">
              <a:spcBef>
                <a:spcPct val="0"/>
              </a:spcBef>
              <a:spcAft>
                <a:spcPct val="0"/>
              </a:spcAft>
            </a:pPr>
            <a:r>
              <a:rPr lang="ru-RU" sz="2000" b="1" dirty="0" smtClean="0">
                <a:solidFill>
                  <a:schemeClr val="bg1"/>
                </a:solidFill>
                <a:latin typeface="Times New Roman" pitchFamily="18" charset="0"/>
                <a:ea typeface="Times New Roman" pitchFamily="18" charset="0"/>
                <a:cs typeface="Times New Roman" pitchFamily="18" charset="0"/>
              </a:rPr>
              <a:t>                                 Рукодельница</a:t>
            </a:r>
            <a:r>
              <a:rPr lang="ru-RU" dirty="0" smtClean="0">
                <a:solidFill>
                  <a:schemeClr val="bg1"/>
                </a:solidFill>
                <a:latin typeface="Times New Roman" pitchFamily="18" charset="0"/>
                <a:ea typeface="Times New Roman" pitchFamily="18" charset="0"/>
                <a:cs typeface="Times New Roman" pitchFamily="18" charset="0"/>
              </a:rPr>
              <a:t>.</a:t>
            </a:r>
          </a:p>
          <a:p>
            <a:pPr lvl="0" algn="just" fontAlgn="base">
              <a:spcBef>
                <a:spcPct val="0"/>
              </a:spcBef>
              <a:spcAft>
                <a:spcPct val="0"/>
              </a:spcAft>
            </a:pPr>
            <a:endParaRPr lang="ru-RU" dirty="0" smtClean="0">
              <a:solidFill>
                <a:schemeClr val="bg1"/>
              </a:solidFill>
              <a:latin typeface="Times New Roman" pitchFamily="18" charset="0"/>
              <a:cs typeface="Times New Roman" pitchFamily="18" charset="0"/>
            </a:endParaRPr>
          </a:p>
          <a:p>
            <a:pPr lvl="0" algn="just" eaLnBrk="0" fontAlgn="base" hangingPunct="0">
              <a:spcBef>
                <a:spcPct val="0"/>
              </a:spcBef>
              <a:spcAft>
                <a:spcPct val="0"/>
              </a:spcAft>
            </a:pPr>
            <a:r>
              <a:rPr lang="ru-RU" dirty="0" smtClean="0">
                <a:latin typeface="Times New Roman" pitchFamily="18" charset="0"/>
                <a:ea typeface="Times New Roman" pitchFamily="18" charset="0"/>
                <a:cs typeface="Times New Roman" pitchFamily="18" charset="0"/>
              </a:rPr>
              <a:t>       Настоящей рукодельницей в нашей семье была бабушка моей мамы </a:t>
            </a:r>
            <a:r>
              <a:rPr lang="ru-RU" dirty="0" smtClean="0">
                <a:solidFill>
                  <a:srgbClr val="000000"/>
                </a:solidFill>
                <a:latin typeface="Times New Roman" pitchFamily="18" charset="0"/>
                <a:ea typeface="Times New Roman" pitchFamily="18" charset="0"/>
                <a:cs typeface="Times New Roman" pitchFamily="18" charset="0"/>
              </a:rPr>
              <a:t>– Прасковья Александровна Анисимова. Прабабушка хорошо шила и вязала. Мама рассказывает, что у бабушки жила собака – </a:t>
            </a:r>
            <a:r>
              <a:rPr lang="ru-RU" dirty="0" err="1" smtClean="0">
                <a:solidFill>
                  <a:srgbClr val="000000"/>
                </a:solidFill>
                <a:latin typeface="Times New Roman" pitchFamily="18" charset="0"/>
                <a:ea typeface="Times New Roman" pitchFamily="18" charset="0"/>
                <a:cs typeface="Times New Roman" pitchFamily="18" charset="0"/>
              </a:rPr>
              <a:t>дворняшка</a:t>
            </a:r>
            <a:r>
              <a:rPr lang="ru-RU" dirty="0" smtClean="0">
                <a:solidFill>
                  <a:srgbClr val="000000"/>
                </a:solidFill>
                <a:latin typeface="Times New Roman" pitchFamily="18" charset="0"/>
                <a:ea typeface="Times New Roman" pitchFamily="18" charset="0"/>
                <a:cs typeface="Times New Roman" pitchFamily="18" charset="0"/>
              </a:rPr>
              <a:t>, по имени </a:t>
            </a:r>
            <a:r>
              <a:rPr lang="ru-RU" dirty="0" err="1" smtClean="0">
                <a:solidFill>
                  <a:srgbClr val="000000"/>
                </a:solidFill>
                <a:latin typeface="Times New Roman" pitchFamily="18" charset="0"/>
                <a:ea typeface="Times New Roman" pitchFamily="18" charset="0"/>
                <a:cs typeface="Times New Roman" pitchFamily="18" charset="0"/>
              </a:rPr>
              <a:t>Волкашка</a:t>
            </a:r>
            <a:r>
              <a:rPr lang="ru-RU" dirty="0" smtClean="0">
                <a:solidFill>
                  <a:srgbClr val="000000"/>
                </a:solidFill>
                <a:latin typeface="Times New Roman" pitchFamily="18" charset="0"/>
                <a:ea typeface="Times New Roman" pitchFamily="18" charset="0"/>
                <a:cs typeface="Times New Roman" pitchFamily="18" charset="0"/>
              </a:rPr>
              <a:t>. У него было длинное тело, короткие лапы, толстая шея (любитель сладкого) и белоснежная шерсть. Время от времени </a:t>
            </a:r>
            <a:r>
              <a:rPr lang="ru-RU" dirty="0" err="1" smtClean="0">
                <a:solidFill>
                  <a:srgbClr val="000000"/>
                </a:solidFill>
                <a:latin typeface="Times New Roman" pitchFamily="18" charset="0"/>
                <a:ea typeface="Times New Roman" pitchFamily="18" charset="0"/>
                <a:cs typeface="Times New Roman" pitchFamily="18" charset="0"/>
              </a:rPr>
              <a:t>Волкашку</a:t>
            </a:r>
            <a:r>
              <a:rPr lang="ru-RU" dirty="0" smtClean="0">
                <a:solidFill>
                  <a:srgbClr val="000000"/>
                </a:solidFill>
                <a:latin typeface="Times New Roman" pitchFamily="18" charset="0"/>
                <a:ea typeface="Times New Roman" pitchFamily="18" charset="0"/>
                <a:cs typeface="Times New Roman" pitchFamily="18" charset="0"/>
              </a:rPr>
              <a:t> стригли, а из его шерсти бабушка на прялке пряла пряжу и вязала нам теплые, белые варежки и носочки. Из разноцветных лоскутков ткани прабабушка крючком вязала яркие коврики различной формы.                                                                                                                                      </a:t>
            </a:r>
            <a:endParaRPr lang="ru-RU" dirty="0" smtClean="0">
              <a:latin typeface="Times New Roman" pitchFamily="18" charset="0"/>
              <a:cs typeface="Times New Roman" pitchFamily="18" charset="0"/>
            </a:endParaRPr>
          </a:p>
          <a:p>
            <a:pPr lvl="0" algn="just" eaLnBrk="0" fontAlgn="base" hangingPunct="0">
              <a:spcBef>
                <a:spcPct val="0"/>
              </a:spcBef>
              <a:spcAft>
                <a:spcPct val="0"/>
              </a:spcAft>
            </a:pPr>
            <a:r>
              <a:rPr lang="ru-RU" dirty="0" smtClean="0">
                <a:solidFill>
                  <a:srgbClr val="000000"/>
                </a:solidFill>
                <a:latin typeface="Times New Roman" pitchFamily="18" charset="0"/>
                <a:ea typeface="Times New Roman" pitchFamily="18" charset="0"/>
                <a:cs typeface="Times New Roman" pitchFamily="18" charset="0"/>
              </a:rPr>
              <a:t>         Вот такая рукодельница была моя прабабушка </a:t>
            </a:r>
            <a:r>
              <a:rPr lang="ru-RU" dirty="0" err="1" smtClean="0">
                <a:solidFill>
                  <a:srgbClr val="000000"/>
                </a:solidFill>
                <a:latin typeface="Times New Roman" pitchFamily="18" charset="0"/>
                <a:ea typeface="Times New Roman" pitchFamily="18" charset="0"/>
                <a:cs typeface="Times New Roman" pitchFamily="18" charset="0"/>
              </a:rPr>
              <a:t>Паня</a:t>
            </a:r>
            <a:r>
              <a:rPr lang="ru-RU" dirty="0" smtClean="0">
                <a:solidFill>
                  <a:srgbClr val="000000"/>
                </a:solidFill>
                <a:latin typeface="Times New Roman" pitchFamily="18" charset="0"/>
                <a:ea typeface="Times New Roman" pitchFamily="18" charset="0"/>
                <a:cs typeface="Times New Roman" pitchFamily="18" charset="0"/>
              </a:rPr>
              <a:t>!!!</a:t>
            </a:r>
            <a:endParaRPr lang="ru-RU" dirty="0" smtClean="0">
              <a:latin typeface="Times New Roman" pitchFamily="18" charset="0"/>
              <a:cs typeface="Times New Roman" pitchFamily="18" charset="0"/>
            </a:endParaRPr>
          </a:p>
          <a:p>
            <a:pPr lvl="0" algn="just" eaLnBrk="0" fontAlgn="base" hangingPunct="0">
              <a:spcBef>
                <a:spcPct val="0"/>
              </a:spcBef>
              <a:spcAft>
                <a:spcPct val="0"/>
              </a:spcAft>
            </a:pPr>
            <a:r>
              <a:rPr lang="ru-RU" dirty="0" smtClean="0">
                <a:solidFill>
                  <a:srgbClr val="000000"/>
                </a:solidFill>
                <a:latin typeface="Times New Roman" pitchFamily="18" charset="0"/>
                <a:ea typeface="Times New Roman" pitchFamily="18" charset="0"/>
                <a:cs typeface="Times New Roman" pitchFamily="18" charset="0"/>
              </a:rPr>
              <a:t>                                               </a:t>
            </a:r>
            <a:endParaRPr lang="ru-RU" dirty="0" smtClean="0">
              <a:latin typeface="Times New Roman" pitchFamily="18" charset="0"/>
              <a:cs typeface="Times New Roman" pitchFamily="18" charset="0"/>
            </a:endParaRPr>
          </a:p>
          <a:p>
            <a:pPr lvl="0" algn="just" eaLnBrk="0" fontAlgn="base" hangingPunct="0">
              <a:spcBef>
                <a:spcPct val="0"/>
              </a:spcBef>
              <a:spcAft>
                <a:spcPct val="0"/>
              </a:spcAft>
            </a:pPr>
            <a:r>
              <a:rPr lang="ru-RU" dirty="0" smtClean="0">
                <a:solidFill>
                  <a:schemeClr val="bg1"/>
                </a:solidFill>
                <a:latin typeface="Times New Roman" pitchFamily="18" charset="0"/>
                <a:ea typeface="Times New Roman" pitchFamily="18" charset="0"/>
                <a:cs typeface="Times New Roman" pitchFamily="18" charset="0"/>
              </a:rPr>
              <a:t>                    </a:t>
            </a:r>
            <a:r>
              <a:rPr lang="ru-RU" b="1" dirty="0" smtClean="0">
                <a:solidFill>
                  <a:schemeClr val="bg1"/>
                </a:solidFill>
                <a:latin typeface="Times New Roman" pitchFamily="18" charset="0"/>
                <a:ea typeface="Times New Roman" pitchFamily="18" charset="0"/>
                <a:cs typeface="Times New Roman" pitchFamily="18" charset="0"/>
              </a:rPr>
              <a:t>Автор рассказа: Шабанова Алена, 7 лет</a:t>
            </a:r>
            <a:endParaRPr lang="ru-RU"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21547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8" name="Прямоугольник 7"/>
          <p:cNvSpPr/>
          <p:nvPr/>
        </p:nvSpPr>
        <p:spPr>
          <a:xfrm>
            <a:off x="857224" y="714357"/>
            <a:ext cx="6000776" cy="707886"/>
          </a:xfrm>
          <a:prstGeom prst="rect">
            <a:avLst/>
          </a:prstGeom>
        </p:spPr>
        <p:txBody>
          <a:bodyPr wrap="square">
            <a:spAutoFit/>
          </a:bodyPr>
          <a:lstStyle/>
          <a:p>
            <a:pPr lvl="0" indent="450850" algn="ctr" fontAlgn="base">
              <a:spcBef>
                <a:spcPct val="0"/>
              </a:spcBef>
              <a:spcAft>
                <a:spcPct val="0"/>
              </a:spcAft>
            </a:pPr>
            <a:r>
              <a:rPr lang="ru-RU" sz="2000" b="1" dirty="0" smtClean="0">
                <a:solidFill>
                  <a:schemeClr val="bg1"/>
                </a:solidFill>
                <a:latin typeface="Verdana" pitchFamily="34" charset="0"/>
                <a:ea typeface="Verdana" pitchFamily="34" charset="0"/>
                <a:cs typeface="Verdana" pitchFamily="34" charset="0"/>
              </a:rPr>
              <a:t>«Кто любит трудиться, тому без дела не сидится».</a:t>
            </a:r>
          </a:p>
        </p:txBody>
      </p:sp>
      <p:pic>
        <p:nvPicPr>
          <p:cNvPr id="10" name="Picture 1" descr="C:\Users\рябинка\Desktop\книга рукоделия\Scan0157.jpg"/>
          <p:cNvPicPr>
            <a:picLocks noChangeAspect="1" noChangeArrowheads="1"/>
          </p:cNvPicPr>
          <p:nvPr/>
        </p:nvPicPr>
        <p:blipFill>
          <a:blip r:embed="rId4" cstate="print"/>
          <a:srcRect l="51128" t="9708" b="54369"/>
          <a:stretch>
            <a:fillRect/>
          </a:stretch>
        </p:blipFill>
        <p:spPr bwMode="auto">
          <a:xfrm>
            <a:off x="3786182" y="3429000"/>
            <a:ext cx="4643438" cy="2643206"/>
          </a:xfrm>
          <a:prstGeom prst="rect">
            <a:avLst/>
          </a:prstGeom>
          <a:ln>
            <a:noFill/>
          </a:ln>
          <a:effectLst>
            <a:softEdge rad="112500"/>
          </a:effectLst>
        </p:spPr>
      </p:pic>
      <p:pic>
        <p:nvPicPr>
          <p:cNvPr id="9" name="Picture 1" descr="C:\Users\рябинка\Desktop\книга рукоделия\Scan0158.jpg"/>
          <p:cNvPicPr>
            <a:picLocks noChangeAspect="1" noChangeArrowheads="1"/>
          </p:cNvPicPr>
          <p:nvPr/>
        </p:nvPicPr>
        <p:blipFill>
          <a:blip r:embed="rId5" cstate="print"/>
          <a:srcRect l="51471" t="3798" b="53223"/>
          <a:stretch>
            <a:fillRect/>
          </a:stretch>
        </p:blipFill>
        <p:spPr bwMode="auto">
          <a:xfrm>
            <a:off x="857224" y="1428736"/>
            <a:ext cx="4714876" cy="2857520"/>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00034" y="615550"/>
            <a:ext cx="75009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p:txBody>
      </p:sp>
      <p:pic>
        <p:nvPicPr>
          <p:cNvPr id="5" name="Рисунок 4" descr="C:\Users\рябинка\Documents\Scan0177.jpg"/>
          <p:cNvPicPr/>
          <p:nvPr/>
        </p:nvPicPr>
        <p:blipFill>
          <a:blip r:embed="rId3" cstate="print"/>
          <a:srcRect l="14421" r="7864" b="6294"/>
          <a:stretch>
            <a:fillRect/>
          </a:stretch>
        </p:blipFill>
        <p:spPr bwMode="auto">
          <a:xfrm>
            <a:off x="0" y="0"/>
            <a:ext cx="9144000" cy="6858000"/>
          </a:xfrm>
          <a:prstGeom prst="rect">
            <a:avLst/>
          </a:prstGeom>
          <a:noFill/>
          <a:ln w="9525">
            <a:noFill/>
            <a:miter lim="800000"/>
            <a:headEnd/>
            <a:tailEnd/>
          </a:ln>
        </p:spPr>
      </p:pic>
      <p:sp>
        <p:nvSpPr>
          <p:cNvPr id="6" name="Прямоугольник 5" hidden="1"/>
          <p:cNvSpPr/>
          <p:nvPr/>
        </p:nvSpPr>
        <p:spPr>
          <a:xfrm>
            <a:off x="785786" y="-510540"/>
            <a:ext cx="7643866" cy="1200329"/>
          </a:xfrm>
          <a:prstGeom prst="rect">
            <a:avLst/>
          </a:prstGeom>
        </p:spPr>
        <p:txBody>
          <a:bodyPr wrap="square">
            <a:spAutoFit/>
          </a:bodyPr>
          <a:lstStyle/>
          <a:p>
            <a:pPr lvl="0" indent="450850" algn="just" fontAlgn="base">
              <a:spcBef>
                <a:spcPct val="0"/>
              </a:spcBef>
              <a:spcAft>
                <a:spcPct val="0"/>
              </a:spcAft>
            </a:pPr>
            <a:r>
              <a:rPr lang="ru-RU" sz="12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200" b="1" dirty="0" smtClean="0">
              <a:solidFill>
                <a:srgbClr val="000000"/>
              </a:solidFill>
              <a:latin typeface="Times New Roman" pitchFamily="18" charset="0"/>
              <a:ea typeface="Calibri" pitchFamily="34" charset="0"/>
              <a:cs typeface="Times New Roman" pitchFamily="18" charset="0"/>
            </a:endParaRPr>
          </a:p>
        </p:txBody>
      </p:sp>
      <p:sp>
        <p:nvSpPr>
          <p:cNvPr id="7" name="Прямоугольник 6"/>
          <p:cNvSpPr/>
          <p:nvPr/>
        </p:nvSpPr>
        <p:spPr>
          <a:xfrm>
            <a:off x="714348" y="0"/>
            <a:ext cx="6429420" cy="938719"/>
          </a:xfrm>
          <a:prstGeom prst="rect">
            <a:avLst/>
          </a:prstGeom>
        </p:spPr>
        <p:txBody>
          <a:bodyPr wrap="square">
            <a:spAutoFit/>
          </a:bodyPr>
          <a:lstStyle/>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endParaRPr lang="ru-RU" sz="1100" b="1" dirty="0" smtClean="0">
              <a:solidFill>
                <a:srgbClr val="000000"/>
              </a:solidFill>
              <a:latin typeface="Times New Roman" pitchFamily="18" charset="0"/>
              <a:ea typeface="Calibri" pitchFamily="34" charset="0"/>
              <a:cs typeface="Times New Roman" pitchFamily="18" charset="0"/>
            </a:endParaRPr>
          </a:p>
          <a:p>
            <a:pPr lvl="0" indent="450850" algn="just" fontAlgn="base">
              <a:spcBef>
                <a:spcPct val="0"/>
              </a:spcBef>
              <a:spcAft>
                <a:spcPct val="0"/>
              </a:spcAft>
            </a:pPr>
            <a:r>
              <a:rPr lang="ru-RU" sz="1100" b="1" dirty="0" smtClean="0">
                <a:solidFill>
                  <a:srgbClr val="000000"/>
                </a:solidFill>
                <a:latin typeface="Times New Roman" pitchFamily="18" charset="0"/>
                <a:ea typeface="Calibri" pitchFamily="34" charset="0"/>
                <a:cs typeface="Times New Roman" pitchFamily="18" charset="0"/>
              </a:rPr>
              <a:t>                                                       </a:t>
            </a:r>
            <a:endParaRPr lang="ru-RU" dirty="0"/>
          </a:p>
        </p:txBody>
      </p:sp>
      <p:sp>
        <p:nvSpPr>
          <p:cNvPr id="10" name="Прямоугольник 9"/>
          <p:cNvSpPr/>
          <p:nvPr/>
        </p:nvSpPr>
        <p:spPr>
          <a:xfrm>
            <a:off x="2071670" y="857232"/>
            <a:ext cx="6357982" cy="400110"/>
          </a:xfrm>
          <a:prstGeom prst="rect">
            <a:avLst/>
          </a:prstGeom>
        </p:spPr>
        <p:txBody>
          <a:bodyPr wrap="square">
            <a:spAutoFit/>
          </a:bodyPr>
          <a:lstStyle/>
          <a:p>
            <a:pPr lvl="0" algn="just" fontAlgn="base">
              <a:spcBef>
                <a:spcPct val="0"/>
              </a:spcBef>
              <a:spcAft>
                <a:spcPct val="0"/>
              </a:spcAft>
            </a:pPr>
            <a:r>
              <a:rPr lang="ru-RU" sz="2000" b="1" dirty="0" smtClean="0">
                <a:solidFill>
                  <a:srgbClr val="002060"/>
                </a:solidFill>
                <a:latin typeface="Times New Roman" pitchFamily="18" charset="0"/>
                <a:ea typeface="Times New Roman" pitchFamily="18" charset="0"/>
                <a:cs typeface="Times New Roman" pitchFamily="18" charset="0"/>
              </a:rPr>
              <a:t>                           </a:t>
            </a:r>
          </a:p>
        </p:txBody>
      </p:sp>
      <p:sp>
        <p:nvSpPr>
          <p:cNvPr id="8" name="Прямоугольник 7"/>
          <p:cNvSpPr/>
          <p:nvPr/>
        </p:nvSpPr>
        <p:spPr>
          <a:xfrm>
            <a:off x="785786" y="-664428"/>
            <a:ext cx="7643866" cy="6093976"/>
          </a:xfrm>
          <a:prstGeom prst="rect">
            <a:avLst/>
          </a:prstGeom>
        </p:spPr>
        <p:txBody>
          <a:bodyPr wrap="square">
            <a:spAutoFit/>
          </a:bodyPr>
          <a:lstStyle/>
          <a:p>
            <a:pPr lvl="0" fontAlgn="base">
              <a:spcBef>
                <a:spcPct val="0"/>
              </a:spcBef>
              <a:spcAft>
                <a:spcPct val="0"/>
              </a:spcAft>
            </a:pPr>
            <a:endParaRPr lang="ru-RU" sz="2000" b="1" dirty="0" smtClean="0">
              <a:solidFill>
                <a:srgbClr val="002060"/>
              </a:solidFill>
              <a:latin typeface="Times New Roman" pitchFamily="18" charset="0"/>
              <a:ea typeface="Times New Roman" pitchFamily="18" charset="0"/>
              <a:cs typeface="Times New Roman" pitchFamily="18" charset="0"/>
            </a:endParaRPr>
          </a:p>
          <a:p>
            <a:pPr lvl="0" fontAlgn="base">
              <a:spcBef>
                <a:spcPct val="0"/>
              </a:spcBef>
              <a:spcAft>
                <a:spcPct val="0"/>
              </a:spcAft>
            </a:pPr>
            <a:endParaRPr lang="ru-RU" sz="2000" b="1" dirty="0" smtClean="0">
              <a:solidFill>
                <a:srgbClr val="002060"/>
              </a:solidFill>
              <a:latin typeface="Times New Roman" pitchFamily="18" charset="0"/>
              <a:ea typeface="Times New Roman" pitchFamily="18" charset="0"/>
              <a:cs typeface="Times New Roman" pitchFamily="18" charset="0"/>
            </a:endParaRPr>
          </a:p>
          <a:p>
            <a:pPr lvl="0" fontAlgn="base">
              <a:spcBef>
                <a:spcPct val="0"/>
              </a:spcBef>
              <a:spcAft>
                <a:spcPct val="0"/>
              </a:spcAft>
            </a:pPr>
            <a:endParaRPr lang="ru-RU" sz="2000" b="1" dirty="0" smtClean="0">
              <a:solidFill>
                <a:srgbClr val="002060"/>
              </a:solidFill>
              <a:latin typeface="Times New Roman" pitchFamily="18" charset="0"/>
              <a:ea typeface="Times New Roman" pitchFamily="18" charset="0"/>
              <a:cs typeface="Times New Roman" pitchFamily="18" charset="0"/>
            </a:endParaRPr>
          </a:p>
          <a:p>
            <a:pPr lvl="0" fontAlgn="base">
              <a:spcBef>
                <a:spcPct val="0"/>
              </a:spcBef>
              <a:spcAft>
                <a:spcPct val="0"/>
              </a:spcAft>
            </a:pPr>
            <a:endParaRPr lang="ru-RU" sz="2000" b="1" dirty="0" smtClean="0">
              <a:solidFill>
                <a:srgbClr val="002060"/>
              </a:solidFill>
              <a:latin typeface="Times New Roman" pitchFamily="18" charset="0"/>
              <a:ea typeface="Times New Roman" pitchFamily="18" charset="0"/>
              <a:cs typeface="Times New Roman" pitchFamily="18" charset="0"/>
            </a:endParaRPr>
          </a:p>
          <a:p>
            <a:pPr lvl="0" fontAlgn="base">
              <a:spcBef>
                <a:spcPct val="0"/>
              </a:spcBef>
              <a:spcAft>
                <a:spcPct val="0"/>
              </a:spcAft>
            </a:pPr>
            <a:r>
              <a:rPr lang="ru-RU" sz="2000" b="1" dirty="0" smtClean="0">
                <a:solidFill>
                  <a:srgbClr val="002060"/>
                </a:solidFill>
                <a:latin typeface="Times New Roman" pitchFamily="18" charset="0"/>
                <a:ea typeface="Times New Roman" pitchFamily="18" charset="0"/>
                <a:cs typeface="Times New Roman" pitchFamily="18" charset="0"/>
              </a:rPr>
              <a:t>                               </a:t>
            </a:r>
            <a:r>
              <a:rPr lang="ru-RU" sz="2000" b="1" dirty="0" smtClean="0">
                <a:solidFill>
                  <a:schemeClr val="bg1"/>
                </a:solidFill>
                <a:latin typeface="Times New Roman" pitchFamily="18" charset="0"/>
                <a:ea typeface="Times New Roman" pitchFamily="18" charset="0"/>
                <a:cs typeface="Times New Roman" pitchFamily="18" charset="0"/>
              </a:rPr>
              <a:t>Хобби моей семьи</a:t>
            </a:r>
            <a:endParaRPr lang="ru-RU" sz="2000" b="1" dirty="0" smtClean="0">
              <a:solidFill>
                <a:schemeClr val="bg1"/>
              </a:solidFill>
              <a:latin typeface="Times New Roman" pitchFamily="18" charset="0"/>
              <a:cs typeface="Times New Roman" pitchFamily="18" charset="0"/>
            </a:endParaRPr>
          </a:p>
          <a:p>
            <a:pPr lvl="0" algn="just" eaLnBrk="0" fontAlgn="base" hangingPunct="0">
              <a:spcBef>
                <a:spcPct val="0"/>
              </a:spcBef>
              <a:spcAft>
                <a:spcPct val="0"/>
              </a:spcAft>
            </a:pPr>
            <a:r>
              <a:rPr lang="ru-RU" dirty="0" smtClean="0">
                <a:latin typeface="Times New Roman" pitchFamily="18" charset="0"/>
                <a:ea typeface="Times New Roman" pitchFamily="18" charset="0"/>
                <a:cs typeface="Times New Roman" pitchFamily="18" charset="0"/>
              </a:rPr>
              <a:t>       Существует много разновидностей рукоделия: макраме, плетение из бисера, обычное плетение, шитье, вязание спицами или крючком. Любое рукоделие требует внимательности и терпения, а также фантазии.</a:t>
            </a:r>
            <a:endParaRPr lang="ru-RU" dirty="0" smtClean="0">
              <a:latin typeface="Times New Roman" pitchFamily="18" charset="0"/>
              <a:cs typeface="Times New Roman" pitchFamily="18" charset="0"/>
            </a:endParaRPr>
          </a:p>
          <a:p>
            <a:pPr lvl="0" algn="just" eaLnBrk="0" fontAlgn="base" hangingPunct="0">
              <a:spcBef>
                <a:spcPct val="0"/>
              </a:spcBef>
              <a:spcAft>
                <a:spcPct val="0"/>
              </a:spcAft>
            </a:pPr>
            <a:r>
              <a:rPr lang="ru-RU" dirty="0" smtClean="0">
                <a:latin typeface="Times New Roman" pitchFamily="18" charset="0"/>
                <a:ea typeface="Times New Roman" pitchFamily="18" charset="0"/>
                <a:cs typeface="Times New Roman" pitchFamily="18" charset="0"/>
              </a:rPr>
              <a:t>       Стоит только захотеть научиться вязать и нужно быть очень терпеливым. Ведь, как говорят, «тот, кто рукоделием занимается, никогда ни с кем не ругается».</a:t>
            </a:r>
            <a:endParaRPr lang="ru-RU" dirty="0" smtClean="0">
              <a:latin typeface="Times New Roman" pitchFamily="18" charset="0"/>
              <a:cs typeface="Times New Roman" pitchFamily="18" charset="0"/>
            </a:endParaRPr>
          </a:p>
          <a:p>
            <a:pPr lvl="0" algn="just" eaLnBrk="0" fontAlgn="base" hangingPunct="0">
              <a:spcBef>
                <a:spcPct val="0"/>
              </a:spcBef>
              <a:spcAft>
                <a:spcPct val="0"/>
              </a:spcAft>
            </a:pPr>
            <a:r>
              <a:rPr lang="ru-RU" dirty="0" smtClean="0">
                <a:latin typeface="Times New Roman" pitchFamily="18" charset="0"/>
                <a:ea typeface="Times New Roman" pitchFamily="18" charset="0"/>
                <a:cs typeface="Times New Roman" pitchFamily="18" charset="0"/>
              </a:rPr>
              <a:t>         В нашей семье тоже любят заниматься рукоделием. Моя прабабушка, Смирнова Мария Константиновна любила вышивать крестиком подзоры, скатерти и рушники. А другая прабабушка, Тараканова Нина Дмитриевна увлекалась вязанием салфеток крючком. Бабушка, </a:t>
            </a:r>
            <a:r>
              <a:rPr lang="ru-RU" dirty="0" err="1" smtClean="0">
                <a:latin typeface="Times New Roman" pitchFamily="18" charset="0"/>
                <a:ea typeface="Times New Roman" pitchFamily="18" charset="0"/>
                <a:cs typeface="Times New Roman" pitchFamily="18" charset="0"/>
              </a:rPr>
              <a:t>Кондакова</a:t>
            </a:r>
            <a:r>
              <a:rPr lang="ru-RU" dirty="0" smtClean="0">
                <a:latin typeface="Times New Roman" pitchFamily="18" charset="0"/>
                <a:ea typeface="Times New Roman" pitchFamily="18" charset="0"/>
                <a:cs typeface="Times New Roman" pitchFamily="18" charset="0"/>
              </a:rPr>
              <a:t> Тамара Александровна любит вязать спицами. Она вяжет мне кофточки и теплые носочки. А моя мама, любит вязать больше крючком, чем спицами. Она связала мне шарфик и салфетки под горшки с цветами.</a:t>
            </a:r>
            <a:endParaRPr lang="ru-RU" dirty="0" smtClean="0">
              <a:latin typeface="Times New Roman" pitchFamily="18" charset="0"/>
              <a:cs typeface="Times New Roman" pitchFamily="18" charset="0"/>
            </a:endParaRPr>
          </a:p>
          <a:p>
            <a:pPr lvl="0" algn="just" eaLnBrk="0" fontAlgn="base" hangingPunct="0">
              <a:spcBef>
                <a:spcPct val="0"/>
              </a:spcBef>
              <a:spcAft>
                <a:spcPct val="0"/>
              </a:spcAft>
            </a:pPr>
            <a:r>
              <a:rPr lang="ru-RU" dirty="0" smtClean="0">
                <a:latin typeface="Times New Roman" pitchFamily="18" charset="0"/>
                <a:ea typeface="Times New Roman" pitchFamily="18" charset="0"/>
                <a:cs typeface="Times New Roman" pitchFamily="18" charset="0"/>
              </a:rPr>
              <a:t>      Заниматься этими делами очень интересно, это помогает разнообразить жизнь или развлечь человека, когда тот скучает</a:t>
            </a:r>
            <a:r>
              <a:rPr lang="ru-RU" sz="2000" dirty="0" smtClean="0">
                <a:latin typeface="Times New Roman" pitchFamily="18" charset="0"/>
                <a:ea typeface="Times New Roman" pitchFamily="18" charset="0"/>
                <a:cs typeface="Times New Roman" pitchFamily="18" charset="0"/>
              </a:rPr>
              <a:t>.</a:t>
            </a:r>
            <a:r>
              <a:rPr lang="ru-RU" sz="2000" b="1" dirty="0" smtClean="0">
                <a:solidFill>
                  <a:srgbClr val="002060"/>
                </a:solidFill>
                <a:latin typeface="Times New Roman" pitchFamily="18" charset="0"/>
                <a:ea typeface="Times New Roman" pitchFamily="18" charset="0"/>
                <a:cs typeface="Times New Roman" pitchFamily="18" charset="0"/>
              </a:rPr>
              <a:t>                                                </a:t>
            </a:r>
          </a:p>
          <a:p>
            <a:pPr lvl="0" algn="just" eaLnBrk="0" fontAlgn="base" hangingPunct="0">
              <a:spcBef>
                <a:spcPct val="0"/>
              </a:spcBef>
              <a:spcAft>
                <a:spcPct val="0"/>
              </a:spcAft>
            </a:pPr>
            <a:r>
              <a:rPr lang="ru-RU" b="1" dirty="0" smtClean="0">
                <a:solidFill>
                  <a:schemeClr val="bg1"/>
                </a:solidFill>
                <a:latin typeface="Times New Roman" pitchFamily="18" charset="0"/>
                <a:ea typeface="Times New Roman" pitchFamily="18" charset="0"/>
                <a:cs typeface="Times New Roman" pitchFamily="18" charset="0"/>
              </a:rPr>
              <a:t>                     </a:t>
            </a:r>
            <a:r>
              <a:rPr lang="ru-RU" b="1" dirty="0" smtClean="0">
                <a:solidFill>
                  <a:schemeClr val="bg1"/>
                </a:solidFill>
                <a:ea typeface="Times New Roman" pitchFamily="18" charset="0"/>
                <a:cs typeface="Times New Roman" pitchFamily="18" charset="0"/>
              </a:rPr>
              <a:t>Автор рассказа: Тараканова Юля, 7 лет</a:t>
            </a:r>
            <a:endParaRPr lang="ru-RU" dirty="0" smtClean="0">
              <a:solidFill>
                <a:schemeClr val="bg1"/>
              </a:solidFill>
              <a:cs typeface="Times New Roman" pitchFamily="18"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1110</TotalTime>
  <Words>1674</Words>
  <Application>Microsoft Office PowerPoint</Application>
  <PresentationFormat>Экран (4:3)</PresentationFormat>
  <Paragraphs>540</Paragraphs>
  <Slides>24</Slides>
  <Notes>23</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  </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рябинка</dc:creator>
  <cp:lastModifiedBy>Ольга</cp:lastModifiedBy>
  <cp:revision>126</cp:revision>
  <dcterms:created xsi:type="dcterms:W3CDTF">2018-02-06T10:26:19Z</dcterms:created>
  <dcterms:modified xsi:type="dcterms:W3CDTF">2019-01-13T13:25:57Z</dcterms:modified>
</cp:coreProperties>
</file>